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19"/>
  </p:notesMasterIdLst>
  <p:sldIdLst>
    <p:sldId id="256" r:id="rId2"/>
    <p:sldId id="257" r:id="rId3"/>
    <p:sldId id="309" r:id="rId4"/>
    <p:sldId id="311" r:id="rId5"/>
    <p:sldId id="269" r:id="rId6"/>
    <p:sldId id="270" r:id="rId7"/>
    <p:sldId id="271" r:id="rId8"/>
    <p:sldId id="272" r:id="rId9"/>
    <p:sldId id="273" r:id="rId10"/>
    <p:sldId id="274" r:id="rId11"/>
    <p:sldId id="275" r:id="rId12"/>
    <p:sldId id="276" r:id="rId13"/>
    <p:sldId id="277" r:id="rId14"/>
    <p:sldId id="278" r:id="rId15"/>
    <p:sldId id="308" r:id="rId16"/>
    <p:sldId id="312" r:id="rId17"/>
    <p:sldId id="307" r:id="rId18"/>
  </p:sldIdLst>
  <p:sldSz cx="12192000" cy="6858000"/>
  <p:notesSz cx="6858000" cy="9144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59"/>
  </p:normalViewPr>
  <p:slideViewPr>
    <p:cSldViewPr snapToGrid="0">
      <p:cViewPr varScale="1">
        <p:scale>
          <a:sx n="105" d="100"/>
          <a:sy n="105" d="100"/>
        </p:scale>
        <p:origin x="6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2B354F-CB63-45CE-A821-EE624E6D635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4F1DB73-FD2E-44DF-8285-F70D69C1CAEF}">
      <dgm:prSet/>
      <dgm:spPr/>
      <dgm:t>
        <a:bodyPr/>
        <a:lstStyle/>
        <a:p>
          <a:r>
            <a:rPr lang="en-GB" dirty="0"/>
            <a:t>B</a:t>
          </a:r>
          <a:r>
            <a:rPr lang="en-NG" dirty="0"/>
            <a:t>y the end of the lesson, you should be able to:</a:t>
          </a:r>
          <a:endParaRPr lang="en-US" dirty="0"/>
        </a:p>
      </dgm:t>
    </dgm:pt>
    <dgm:pt modelId="{057533BC-ADA4-44BE-B6AE-3F7AC874423C}" type="parTrans" cxnId="{A1A09909-CD8B-4B9B-AE54-DBD6963B719B}">
      <dgm:prSet/>
      <dgm:spPr/>
      <dgm:t>
        <a:bodyPr/>
        <a:lstStyle/>
        <a:p>
          <a:endParaRPr lang="en-US"/>
        </a:p>
      </dgm:t>
    </dgm:pt>
    <dgm:pt modelId="{D8BCF479-5744-4F74-B0B7-0A61BF5672CD}" type="sibTrans" cxnId="{A1A09909-CD8B-4B9B-AE54-DBD6963B719B}">
      <dgm:prSet/>
      <dgm:spPr/>
      <dgm:t>
        <a:bodyPr/>
        <a:lstStyle/>
        <a:p>
          <a:endParaRPr lang="en-US"/>
        </a:p>
      </dgm:t>
    </dgm:pt>
    <dgm:pt modelId="{B8FAC9E6-0628-4313-8CB8-8CC1F77A9E7D}">
      <dgm:prSet/>
      <dgm:spPr/>
      <dgm:t>
        <a:bodyPr/>
        <a:lstStyle/>
        <a:p>
          <a:r>
            <a:rPr lang="en-GB"/>
            <a:t>explain the design phases of the ADDIE model</a:t>
          </a:r>
          <a:endParaRPr lang="en-US"/>
        </a:p>
      </dgm:t>
    </dgm:pt>
    <dgm:pt modelId="{D19A5DBF-4268-4C89-B707-9C6EECA2FA68}" type="parTrans" cxnId="{E972EDF8-E8E3-4EEB-9686-EA12087C858D}">
      <dgm:prSet/>
      <dgm:spPr/>
      <dgm:t>
        <a:bodyPr/>
        <a:lstStyle/>
        <a:p>
          <a:endParaRPr lang="en-US"/>
        </a:p>
      </dgm:t>
    </dgm:pt>
    <dgm:pt modelId="{C795AD3C-33E6-43F2-8143-0BBA24BD1FC2}" type="sibTrans" cxnId="{E972EDF8-E8E3-4EEB-9686-EA12087C858D}">
      <dgm:prSet/>
      <dgm:spPr/>
      <dgm:t>
        <a:bodyPr/>
        <a:lstStyle/>
        <a:p>
          <a:endParaRPr lang="en-US"/>
        </a:p>
      </dgm:t>
    </dgm:pt>
    <dgm:pt modelId="{E157030D-3E32-4243-9AF3-C25CA207001A}">
      <dgm:prSet/>
      <dgm:spPr/>
      <dgm:t>
        <a:bodyPr/>
        <a:lstStyle/>
        <a:p>
          <a:r>
            <a:rPr lang="en-GB"/>
            <a:t>describe the purpose of the design phase in the ADDIE model and how it contributes to effective instructional design.</a:t>
          </a:r>
          <a:endParaRPr lang="en-US"/>
        </a:p>
      </dgm:t>
    </dgm:pt>
    <dgm:pt modelId="{CE36378C-186F-4B79-B6BB-2400A977AE50}" type="parTrans" cxnId="{4058BD7D-A458-4177-9ADE-407E1AC31D2F}">
      <dgm:prSet/>
      <dgm:spPr/>
      <dgm:t>
        <a:bodyPr/>
        <a:lstStyle/>
        <a:p>
          <a:endParaRPr lang="en-US"/>
        </a:p>
      </dgm:t>
    </dgm:pt>
    <dgm:pt modelId="{0DC47B26-77FB-4CA3-A24C-D113258491CC}" type="sibTrans" cxnId="{4058BD7D-A458-4177-9ADE-407E1AC31D2F}">
      <dgm:prSet/>
      <dgm:spPr/>
      <dgm:t>
        <a:bodyPr/>
        <a:lstStyle/>
        <a:p>
          <a:endParaRPr lang="en-US"/>
        </a:p>
      </dgm:t>
    </dgm:pt>
    <dgm:pt modelId="{9A60359C-2F23-2942-8827-91ACD3BCC4F5}" type="pres">
      <dgm:prSet presAssocID="{E12B354F-CB63-45CE-A821-EE624E6D6357}" presName="linear" presStyleCnt="0">
        <dgm:presLayoutVars>
          <dgm:animLvl val="lvl"/>
          <dgm:resizeHandles val="exact"/>
        </dgm:presLayoutVars>
      </dgm:prSet>
      <dgm:spPr/>
    </dgm:pt>
    <dgm:pt modelId="{BB2E052F-B248-D047-9207-10D8C9EA8E69}" type="pres">
      <dgm:prSet presAssocID="{14F1DB73-FD2E-44DF-8285-F70D69C1CAEF}" presName="parentText" presStyleLbl="node1" presStyleIdx="0" presStyleCnt="1">
        <dgm:presLayoutVars>
          <dgm:chMax val="0"/>
          <dgm:bulletEnabled val="1"/>
        </dgm:presLayoutVars>
      </dgm:prSet>
      <dgm:spPr/>
    </dgm:pt>
    <dgm:pt modelId="{747BD029-AEBA-C741-A9E8-F2E881336F96}" type="pres">
      <dgm:prSet presAssocID="{14F1DB73-FD2E-44DF-8285-F70D69C1CAEF}" presName="childText" presStyleLbl="revTx" presStyleIdx="0" presStyleCnt="1">
        <dgm:presLayoutVars>
          <dgm:bulletEnabled val="1"/>
        </dgm:presLayoutVars>
      </dgm:prSet>
      <dgm:spPr/>
    </dgm:pt>
  </dgm:ptLst>
  <dgm:cxnLst>
    <dgm:cxn modelId="{A1A09909-CD8B-4B9B-AE54-DBD6963B719B}" srcId="{E12B354F-CB63-45CE-A821-EE624E6D6357}" destId="{14F1DB73-FD2E-44DF-8285-F70D69C1CAEF}" srcOrd="0" destOrd="0" parTransId="{057533BC-ADA4-44BE-B6AE-3F7AC874423C}" sibTransId="{D8BCF479-5744-4F74-B0B7-0A61BF5672CD}"/>
    <dgm:cxn modelId="{7B15501D-1339-5A46-98AA-B1DEB7714CDF}" type="presOf" srcId="{14F1DB73-FD2E-44DF-8285-F70D69C1CAEF}" destId="{BB2E052F-B248-D047-9207-10D8C9EA8E69}" srcOrd="0" destOrd="0" presId="urn:microsoft.com/office/officeart/2005/8/layout/vList2"/>
    <dgm:cxn modelId="{8DEA5A4F-5CF0-1B42-90CC-0B81C4936A89}" type="presOf" srcId="{B8FAC9E6-0628-4313-8CB8-8CC1F77A9E7D}" destId="{747BD029-AEBA-C741-A9E8-F2E881336F96}" srcOrd="0" destOrd="0" presId="urn:microsoft.com/office/officeart/2005/8/layout/vList2"/>
    <dgm:cxn modelId="{4058BD7D-A458-4177-9ADE-407E1AC31D2F}" srcId="{14F1DB73-FD2E-44DF-8285-F70D69C1CAEF}" destId="{E157030D-3E32-4243-9AF3-C25CA207001A}" srcOrd="1" destOrd="0" parTransId="{CE36378C-186F-4B79-B6BB-2400A977AE50}" sibTransId="{0DC47B26-77FB-4CA3-A24C-D113258491CC}"/>
    <dgm:cxn modelId="{0FF00688-B9C6-9742-9DA1-570CF74981BC}" type="presOf" srcId="{E157030D-3E32-4243-9AF3-C25CA207001A}" destId="{747BD029-AEBA-C741-A9E8-F2E881336F96}" srcOrd="0" destOrd="1" presId="urn:microsoft.com/office/officeart/2005/8/layout/vList2"/>
    <dgm:cxn modelId="{CD952CA9-5B54-FB46-B0CC-C1313CF49661}" type="presOf" srcId="{E12B354F-CB63-45CE-A821-EE624E6D6357}" destId="{9A60359C-2F23-2942-8827-91ACD3BCC4F5}" srcOrd="0" destOrd="0" presId="urn:microsoft.com/office/officeart/2005/8/layout/vList2"/>
    <dgm:cxn modelId="{E972EDF8-E8E3-4EEB-9686-EA12087C858D}" srcId="{14F1DB73-FD2E-44DF-8285-F70D69C1CAEF}" destId="{B8FAC9E6-0628-4313-8CB8-8CC1F77A9E7D}" srcOrd="0" destOrd="0" parTransId="{D19A5DBF-4268-4C89-B707-9C6EECA2FA68}" sibTransId="{C795AD3C-33E6-43F2-8143-0BBA24BD1FC2}"/>
    <dgm:cxn modelId="{5130CA50-F72D-4045-9B73-B9887C717001}" type="presParOf" srcId="{9A60359C-2F23-2942-8827-91ACD3BCC4F5}" destId="{BB2E052F-B248-D047-9207-10D8C9EA8E69}" srcOrd="0" destOrd="0" presId="urn:microsoft.com/office/officeart/2005/8/layout/vList2"/>
    <dgm:cxn modelId="{AE25EBD1-D066-6444-B002-A603E0312D48}" type="presParOf" srcId="{9A60359C-2F23-2942-8827-91ACD3BCC4F5}" destId="{747BD029-AEBA-C741-A9E8-F2E881336F96}"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E052F-B248-D047-9207-10D8C9EA8E69}">
      <dsp:nvSpPr>
        <dsp:cNvPr id="0" name=""/>
        <dsp:cNvSpPr/>
      </dsp:nvSpPr>
      <dsp:spPr>
        <a:xfrm>
          <a:off x="0" y="75739"/>
          <a:ext cx="6666833" cy="1750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GB" sz="4400" kern="1200" dirty="0"/>
            <a:t>B</a:t>
          </a:r>
          <a:r>
            <a:rPr lang="en-NG" sz="4400" kern="1200" dirty="0"/>
            <a:t>y the end of the lesson, you should be able to:</a:t>
          </a:r>
          <a:endParaRPr lang="en-US" sz="4400" kern="1200" dirty="0"/>
        </a:p>
      </dsp:txBody>
      <dsp:txXfrm>
        <a:off x="85444" y="161183"/>
        <a:ext cx="6495945" cy="1579432"/>
      </dsp:txXfrm>
    </dsp:sp>
    <dsp:sp modelId="{747BD029-AEBA-C741-A9E8-F2E881336F96}">
      <dsp:nvSpPr>
        <dsp:cNvPr id="0" name=""/>
        <dsp:cNvSpPr/>
      </dsp:nvSpPr>
      <dsp:spPr>
        <a:xfrm>
          <a:off x="0" y="1826060"/>
          <a:ext cx="6666833" cy="3552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55880" rIns="312928" bIns="55880" numCol="1" spcCol="1270" anchor="t" anchorCtr="0">
          <a:noAutofit/>
        </a:bodyPr>
        <a:lstStyle/>
        <a:p>
          <a:pPr marL="285750" lvl="1" indent="-285750" algn="l" defTabSz="1511300">
            <a:lnSpc>
              <a:spcPct val="90000"/>
            </a:lnSpc>
            <a:spcBef>
              <a:spcPct val="0"/>
            </a:spcBef>
            <a:spcAft>
              <a:spcPct val="20000"/>
            </a:spcAft>
            <a:buChar char="•"/>
          </a:pPr>
          <a:r>
            <a:rPr lang="en-GB" sz="3400" kern="1200"/>
            <a:t>explain the design phases of the ADDIE model</a:t>
          </a:r>
          <a:endParaRPr lang="en-US" sz="3400" kern="1200"/>
        </a:p>
        <a:p>
          <a:pPr marL="285750" lvl="1" indent="-285750" algn="l" defTabSz="1511300">
            <a:lnSpc>
              <a:spcPct val="90000"/>
            </a:lnSpc>
            <a:spcBef>
              <a:spcPct val="0"/>
            </a:spcBef>
            <a:spcAft>
              <a:spcPct val="20000"/>
            </a:spcAft>
            <a:buChar char="•"/>
          </a:pPr>
          <a:r>
            <a:rPr lang="en-GB" sz="3400" kern="1200"/>
            <a:t>describe the purpose of the design phase in the ADDIE model and how it contributes to effective instructional design.</a:t>
          </a:r>
          <a:endParaRPr lang="en-US" sz="3400" kern="1200"/>
        </a:p>
      </dsp:txBody>
      <dsp:txXfrm>
        <a:off x="0" y="1826060"/>
        <a:ext cx="6666833" cy="35521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BB9D3A-CE20-F144-B7A7-945B28FF9CE3}" type="datetimeFigureOut">
              <a:rPr lang="en-NG" smtClean="0"/>
              <a:t>15/10/2024</a:t>
            </a:fld>
            <a:endParaRPr lang="en-N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6C2F61-9AB2-8442-87C4-C2EFF388DDD6}" type="slidenum">
              <a:rPr lang="en-NG" smtClean="0"/>
              <a:t>‹#›</a:t>
            </a:fld>
            <a:endParaRPr lang="en-NG"/>
          </a:p>
        </p:txBody>
      </p:sp>
    </p:spTree>
    <p:extLst>
      <p:ext uri="{BB962C8B-B14F-4D97-AF65-F5344CB8AC3E}">
        <p14:creationId xmlns:p14="http://schemas.microsoft.com/office/powerpoint/2010/main" val="1142815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EB6C2F61-9AB2-8442-87C4-C2EFF388DDD6}" type="slidenum">
              <a:rPr lang="en-NG" smtClean="0"/>
              <a:t>3</a:t>
            </a:fld>
            <a:endParaRPr lang="en-NG"/>
          </a:p>
        </p:txBody>
      </p:sp>
    </p:spTree>
    <p:extLst>
      <p:ext uri="{BB962C8B-B14F-4D97-AF65-F5344CB8AC3E}">
        <p14:creationId xmlns:p14="http://schemas.microsoft.com/office/powerpoint/2010/main" val="1789941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D079-B2C8-3AEF-5CCD-84DB4A6F884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G"/>
          </a:p>
        </p:txBody>
      </p:sp>
      <p:sp>
        <p:nvSpPr>
          <p:cNvPr id="3" name="Subtitle 2">
            <a:extLst>
              <a:ext uri="{FF2B5EF4-FFF2-40B4-BE49-F238E27FC236}">
                <a16:creationId xmlns:a16="http://schemas.microsoft.com/office/drawing/2014/main" id="{B2864120-DB2A-7F29-A78C-33720E9147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G"/>
          </a:p>
        </p:txBody>
      </p:sp>
      <p:sp>
        <p:nvSpPr>
          <p:cNvPr id="4" name="Date Placeholder 3">
            <a:extLst>
              <a:ext uri="{FF2B5EF4-FFF2-40B4-BE49-F238E27FC236}">
                <a16:creationId xmlns:a16="http://schemas.microsoft.com/office/drawing/2014/main" id="{11D0F5B6-4F7B-EED0-26C0-9E1AFE473DBA}"/>
              </a:ext>
            </a:extLst>
          </p:cNvPr>
          <p:cNvSpPr>
            <a:spLocks noGrp="1"/>
          </p:cNvSpPr>
          <p:nvPr>
            <p:ph type="dt" sz="half" idx="10"/>
          </p:nvPr>
        </p:nvSpPr>
        <p:spPr/>
        <p:txBody>
          <a:bodyPr/>
          <a:lstStyle/>
          <a:p>
            <a:fld id="{E945FEF8-F004-824F-BF9E-07C411F5A019}" type="datetimeFigureOut">
              <a:rPr lang="en-NG" smtClean="0"/>
              <a:t>15/10/2024</a:t>
            </a:fld>
            <a:endParaRPr lang="en-NG"/>
          </a:p>
        </p:txBody>
      </p:sp>
      <p:sp>
        <p:nvSpPr>
          <p:cNvPr id="5" name="Footer Placeholder 4">
            <a:extLst>
              <a:ext uri="{FF2B5EF4-FFF2-40B4-BE49-F238E27FC236}">
                <a16:creationId xmlns:a16="http://schemas.microsoft.com/office/drawing/2014/main" id="{94BC7101-7AEA-6749-8ED9-A4EC6328D48C}"/>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E064C9B3-F762-05CA-C55D-F00EC2846EEC}"/>
              </a:ext>
            </a:extLst>
          </p:cNvPr>
          <p:cNvSpPr>
            <a:spLocks noGrp="1"/>
          </p:cNvSpPr>
          <p:nvPr>
            <p:ph type="sldNum" sz="quarter" idx="12"/>
          </p:nvPr>
        </p:nvSpPr>
        <p:spPr/>
        <p:txBody>
          <a:bodyPr/>
          <a:lstStyle/>
          <a:p>
            <a:fld id="{C9B96FE2-85BC-1743-9607-771CBCA1E891}" type="slidenum">
              <a:rPr lang="en-NG" smtClean="0"/>
              <a:t>‹#›</a:t>
            </a:fld>
            <a:endParaRPr lang="en-NG"/>
          </a:p>
        </p:txBody>
      </p:sp>
    </p:spTree>
    <p:extLst>
      <p:ext uri="{BB962C8B-B14F-4D97-AF65-F5344CB8AC3E}">
        <p14:creationId xmlns:p14="http://schemas.microsoft.com/office/powerpoint/2010/main" val="4156861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36F07-7595-1374-81FA-5DE9A9CF9B10}"/>
              </a:ext>
            </a:extLst>
          </p:cNvPr>
          <p:cNvSpPr>
            <a:spLocks noGrp="1"/>
          </p:cNvSpPr>
          <p:nvPr>
            <p:ph type="title"/>
          </p:nvPr>
        </p:nvSpPr>
        <p:spPr/>
        <p:txBody>
          <a:bodyPr/>
          <a:lstStyle/>
          <a:p>
            <a:r>
              <a:rPr lang="en-GB"/>
              <a:t>Click to edit Master title style</a:t>
            </a:r>
            <a:endParaRPr lang="en-NG"/>
          </a:p>
        </p:txBody>
      </p:sp>
      <p:sp>
        <p:nvSpPr>
          <p:cNvPr id="3" name="Vertical Text Placeholder 2">
            <a:extLst>
              <a:ext uri="{FF2B5EF4-FFF2-40B4-BE49-F238E27FC236}">
                <a16:creationId xmlns:a16="http://schemas.microsoft.com/office/drawing/2014/main" id="{22F6C508-AACD-A0BE-ABBD-4B295A36F2E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Date Placeholder 3">
            <a:extLst>
              <a:ext uri="{FF2B5EF4-FFF2-40B4-BE49-F238E27FC236}">
                <a16:creationId xmlns:a16="http://schemas.microsoft.com/office/drawing/2014/main" id="{0884CEBC-89A4-302E-77D0-A45CC8911264}"/>
              </a:ext>
            </a:extLst>
          </p:cNvPr>
          <p:cNvSpPr>
            <a:spLocks noGrp="1"/>
          </p:cNvSpPr>
          <p:nvPr>
            <p:ph type="dt" sz="half" idx="10"/>
          </p:nvPr>
        </p:nvSpPr>
        <p:spPr/>
        <p:txBody>
          <a:bodyPr/>
          <a:lstStyle/>
          <a:p>
            <a:fld id="{E945FEF8-F004-824F-BF9E-07C411F5A019}" type="datetimeFigureOut">
              <a:rPr lang="en-NG" smtClean="0"/>
              <a:t>15/10/2024</a:t>
            </a:fld>
            <a:endParaRPr lang="en-NG"/>
          </a:p>
        </p:txBody>
      </p:sp>
      <p:sp>
        <p:nvSpPr>
          <p:cNvPr id="5" name="Footer Placeholder 4">
            <a:extLst>
              <a:ext uri="{FF2B5EF4-FFF2-40B4-BE49-F238E27FC236}">
                <a16:creationId xmlns:a16="http://schemas.microsoft.com/office/drawing/2014/main" id="{FDEC1D9D-B1FA-8FB4-7125-7B5C9C4ACD31}"/>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0623B0F3-266F-735C-ECD3-6007CC2A90B1}"/>
              </a:ext>
            </a:extLst>
          </p:cNvPr>
          <p:cNvSpPr>
            <a:spLocks noGrp="1"/>
          </p:cNvSpPr>
          <p:nvPr>
            <p:ph type="sldNum" sz="quarter" idx="12"/>
          </p:nvPr>
        </p:nvSpPr>
        <p:spPr/>
        <p:txBody>
          <a:bodyPr/>
          <a:lstStyle/>
          <a:p>
            <a:fld id="{C9B96FE2-85BC-1743-9607-771CBCA1E891}" type="slidenum">
              <a:rPr lang="en-NG" smtClean="0"/>
              <a:t>‹#›</a:t>
            </a:fld>
            <a:endParaRPr lang="en-NG"/>
          </a:p>
        </p:txBody>
      </p:sp>
    </p:spTree>
    <p:extLst>
      <p:ext uri="{BB962C8B-B14F-4D97-AF65-F5344CB8AC3E}">
        <p14:creationId xmlns:p14="http://schemas.microsoft.com/office/powerpoint/2010/main" val="417273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60B22F-2D7D-C500-810C-299CB9D55BE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G"/>
          </a:p>
        </p:txBody>
      </p:sp>
      <p:sp>
        <p:nvSpPr>
          <p:cNvPr id="3" name="Vertical Text Placeholder 2">
            <a:extLst>
              <a:ext uri="{FF2B5EF4-FFF2-40B4-BE49-F238E27FC236}">
                <a16:creationId xmlns:a16="http://schemas.microsoft.com/office/drawing/2014/main" id="{D015C1DA-71CA-FD8B-F690-0DAE9B5DBA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Date Placeholder 3">
            <a:extLst>
              <a:ext uri="{FF2B5EF4-FFF2-40B4-BE49-F238E27FC236}">
                <a16:creationId xmlns:a16="http://schemas.microsoft.com/office/drawing/2014/main" id="{13DD1C0C-95C0-1712-DF4B-535E5FE54B49}"/>
              </a:ext>
            </a:extLst>
          </p:cNvPr>
          <p:cNvSpPr>
            <a:spLocks noGrp="1"/>
          </p:cNvSpPr>
          <p:nvPr>
            <p:ph type="dt" sz="half" idx="10"/>
          </p:nvPr>
        </p:nvSpPr>
        <p:spPr/>
        <p:txBody>
          <a:bodyPr/>
          <a:lstStyle/>
          <a:p>
            <a:fld id="{E945FEF8-F004-824F-BF9E-07C411F5A019}" type="datetimeFigureOut">
              <a:rPr lang="en-NG" smtClean="0"/>
              <a:t>15/10/2024</a:t>
            </a:fld>
            <a:endParaRPr lang="en-NG"/>
          </a:p>
        </p:txBody>
      </p:sp>
      <p:sp>
        <p:nvSpPr>
          <p:cNvPr id="5" name="Footer Placeholder 4">
            <a:extLst>
              <a:ext uri="{FF2B5EF4-FFF2-40B4-BE49-F238E27FC236}">
                <a16:creationId xmlns:a16="http://schemas.microsoft.com/office/drawing/2014/main" id="{DBF6A379-9894-E87A-D002-64A5D7880C29}"/>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7551EE58-858D-688A-DF7F-29C016213D49}"/>
              </a:ext>
            </a:extLst>
          </p:cNvPr>
          <p:cNvSpPr>
            <a:spLocks noGrp="1"/>
          </p:cNvSpPr>
          <p:nvPr>
            <p:ph type="sldNum" sz="quarter" idx="12"/>
          </p:nvPr>
        </p:nvSpPr>
        <p:spPr/>
        <p:txBody>
          <a:bodyPr/>
          <a:lstStyle/>
          <a:p>
            <a:fld id="{C9B96FE2-85BC-1743-9607-771CBCA1E891}" type="slidenum">
              <a:rPr lang="en-NG" smtClean="0"/>
              <a:t>‹#›</a:t>
            </a:fld>
            <a:endParaRPr lang="en-NG"/>
          </a:p>
        </p:txBody>
      </p:sp>
    </p:spTree>
    <p:extLst>
      <p:ext uri="{BB962C8B-B14F-4D97-AF65-F5344CB8AC3E}">
        <p14:creationId xmlns:p14="http://schemas.microsoft.com/office/powerpoint/2010/main" val="2268310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86DA6-DD76-B3E0-FAC2-847AB2AEB657}"/>
              </a:ext>
            </a:extLst>
          </p:cNvPr>
          <p:cNvSpPr>
            <a:spLocks noGrp="1"/>
          </p:cNvSpPr>
          <p:nvPr>
            <p:ph type="title"/>
          </p:nvPr>
        </p:nvSpPr>
        <p:spPr/>
        <p:txBody>
          <a:bodyPr/>
          <a:lstStyle/>
          <a:p>
            <a:r>
              <a:rPr lang="en-GB"/>
              <a:t>Click to edit Master title style</a:t>
            </a:r>
            <a:endParaRPr lang="en-NG"/>
          </a:p>
        </p:txBody>
      </p:sp>
      <p:sp>
        <p:nvSpPr>
          <p:cNvPr id="3" name="Content Placeholder 2">
            <a:extLst>
              <a:ext uri="{FF2B5EF4-FFF2-40B4-BE49-F238E27FC236}">
                <a16:creationId xmlns:a16="http://schemas.microsoft.com/office/drawing/2014/main" id="{4B9AF4C7-F311-DD40-A312-37D620798D4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Date Placeholder 3">
            <a:extLst>
              <a:ext uri="{FF2B5EF4-FFF2-40B4-BE49-F238E27FC236}">
                <a16:creationId xmlns:a16="http://schemas.microsoft.com/office/drawing/2014/main" id="{121F806E-A391-5306-2E15-7F47C490FCB0}"/>
              </a:ext>
            </a:extLst>
          </p:cNvPr>
          <p:cNvSpPr>
            <a:spLocks noGrp="1"/>
          </p:cNvSpPr>
          <p:nvPr>
            <p:ph type="dt" sz="half" idx="10"/>
          </p:nvPr>
        </p:nvSpPr>
        <p:spPr/>
        <p:txBody>
          <a:bodyPr/>
          <a:lstStyle/>
          <a:p>
            <a:fld id="{E945FEF8-F004-824F-BF9E-07C411F5A019}" type="datetimeFigureOut">
              <a:rPr lang="en-NG" smtClean="0"/>
              <a:t>15/10/2024</a:t>
            </a:fld>
            <a:endParaRPr lang="en-NG"/>
          </a:p>
        </p:txBody>
      </p:sp>
      <p:sp>
        <p:nvSpPr>
          <p:cNvPr id="5" name="Footer Placeholder 4">
            <a:extLst>
              <a:ext uri="{FF2B5EF4-FFF2-40B4-BE49-F238E27FC236}">
                <a16:creationId xmlns:a16="http://schemas.microsoft.com/office/drawing/2014/main" id="{6141A165-00D2-A46A-8017-17C354E058CD}"/>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1442EDE4-DD1F-329D-63AF-FE74928CC608}"/>
              </a:ext>
            </a:extLst>
          </p:cNvPr>
          <p:cNvSpPr>
            <a:spLocks noGrp="1"/>
          </p:cNvSpPr>
          <p:nvPr>
            <p:ph type="sldNum" sz="quarter" idx="12"/>
          </p:nvPr>
        </p:nvSpPr>
        <p:spPr/>
        <p:txBody>
          <a:bodyPr/>
          <a:lstStyle/>
          <a:p>
            <a:fld id="{C9B96FE2-85BC-1743-9607-771CBCA1E891}" type="slidenum">
              <a:rPr lang="en-NG" smtClean="0"/>
              <a:t>‹#›</a:t>
            </a:fld>
            <a:endParaRPr lang="en-NG"/>
          </a:p>
        </p:txBody>
      </p:sp>
    </p:spTree>
    <p:extLst>
      <p:ext uri="{BB962C8B-B14F-4D97-AF65-F5344CB8AC3E}">
        <p14:creationId xmlns:p14="http://schemas.microsoft.com/office/powerpoint/2010/main" val="2194842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F5C13-E3D9-9ABD-F1BF-996010E459C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G"/>
          </a:p>
        </p:txBody>
      </p:sp>
      <p:sp>
        <p:nvSpPr>
          <p:cNvPr id="3" name="Text Placeholder 2">
            <a:extLst>
              <a:ext uri="{FF2B5EF4-FFF2-40B4-BE49-F238E27FC236}">
                <a16:creationId xmlns:a16="http://schemas.microsoft.com/office/drawing/2014/main" id="{0129E4DC-0518-D37A-B726-F6C3CA31AEC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15CD665-2D12-4FB7-3149-B2A834AE96CE}"/>
              </a:ext>
            </a:extLst>
          </p:cNvPr>
          <p:cNvSpPr>
            <a:spLocks noGrp="1"/>
          </p:cNvSpPr>
          <p:nvPr>
            <p:ph type="dt" sz="half" idx="10"/>
          </p:nvPr>
        </p:nvSpPr>
        <p:spPr/>
        <p:txBody>
          <a:bodyPr/>
          <a:lstStyle/>
          <a:p>
            <a:fld id="{E945FEF8-F004-824F-BF9E-07C411F5A019}" type="datetimeFigureOut">
              <a:rPr lang="en-NG" smtClean="0"/>
              <a:t>15/10/2024</a:t>
            </a:fld>
            <a:endParaRPr lang="en-NG"/>
          </a:p>
        </p:txBody>
      </p:sp>
      <p:sp>
        <p:nvSpPr>
          <p:cNvPr id="5" name="Footer Placeholder 4">
            <a:extLst>
              <a:ext uri="{FF2B5EF4-FFF2-40B4-BE49-F238E27FC236}">
                <a16:creationId xmlns:a16="http://schemas.microsoft.com/office/drawing/2014/main" id="{DA5170F0-2186-B0F7-3286-334AF0003CF2}"/>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7848103F-1F9A-3FE1-4577-6A273BFB50BC}"/>
              </a:ext>
            </a:extLst>
          </p:cNvPr>
          <p:cNvSpPr>
            <a:spLocks noGrp="1"/>
          </p:cNvSpPr>
          <p:nvPr>
            <p:ph type="sldNum" sz="quarter" idx="12"/>
          </p:nvPr>
        </p:nvSpPr>
        <p:spPr/>
        <p:txBody>
          <a:bodyPr/>
          <a:lstStyle/>
          <a:p>
            <a:fld id="{C9B96FE2-85BC-1743-9607-771CBCA1E891}" type="slidenum">
              <a:rPr lang="en-NG" smtClean="0"/>
              <a:t>‹#›</a:t>
            </a:fld>
            <a:endParaRPr lang="en-NG"/>
          </a:p>
        </p:txBody>
      </p:sp>
    </p:spTree>
    <p:extLst>
      <p:ext uri="{BB962C8B-B14F-4D97-AF65-F5344CB8AC3E}">
        <p14:creationId xmlns:p14="http://schemas.microsoft.com/office/powerpoint/2010/main" val="1698545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D924D-A0E7-E693-A64C-76E66ADEC133}"/>
              </a:ext>
            </a:extLst>
          </p:cNvPr>
          <p:cNvSpPr>
            <a:spLocks noGrp="1"/>
          </p:cNvSpPr>
          <p:nvPr>
            <p:ph type="title"/>
          </p:nvPr>
        </p:nvSpPr>
        <p:spPr/>
        <p:txBody>
          <a:bodyPr/>
          <a:lstStyle/>
          <a:p>
            <a:r>
              <a:rPr lang="en-GB"/>
              <a:t>Click to edit Master title style</a:t>
            </a:r>
            <a:endParaRPr lang="en-NG"/>
          </a:p>
        </p:txBody>
      </p:sp>
      <p:sp>
        <p:nvSpPr>
          <p:cNvPr id="3" name="Content Placeholder 2">
            <a:extLst>
              <a:ext uri="{FF2B5EF4-FFF2-40B4-BE49-F238E27FC236}">
                <a16:creationId xmlns:a16="http://schemas.microsoft.com/office/drawing/2014/main" id="{88BFF549-0A32-FC7C-68C4-B155C0AEE99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Content Placeholder 3">
            <a:extLst>
              <a:ext uri="{FF2B5EF4-FFF2-40B4-BE49-F238E27FC236}">
                <a16:creationId xmlns:a16="http://schemas.microsoft.com/office/drawing/2014/main" id="{1D73726C-7936-ED38-5343-ABC97477487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5" name="Date Placeholder 4">
            <a:extLst>
              <a:ext uri="{FF2B5EF4-FFF2-40B4-BE49-F238E27FC236}">
                <a16:creationId xmlns:a16="http://schemas.microsoft.com/office/drawing/2014/main" id="{CEAB71CD-00E4-E3FD-837F-D4927C391207}"/>
              </a:ext>
            </a:extLst>
          </p:cNvPr>
          <p:cNvSpPr>
            <a:spLocks noGrp="1"/>
          </p:cNvSpPr>
          <p:nvPr>
            <p:ph type="dt" sz="half" idx="10"/>
          </p:nvPr>
        </p:nvSpPr>
        <p:spPr/>
        <p:txBody>
          <a:bodyPr/>
          <a:lstStyle/>
          <a:p>
            <a:fld id="{E945FEF8-F004-824F-BF9E-07C411F5A019}" type="datetimeFigureOut">
              <a:rPr lang="en-NG" smtClean="0"/>
              <a:t>15/10/2024</a:t>
            </a:fld>
            <a:endParaRPr lang="en-NG"/>
          </a:p>
        </p:txBody>
      </p:sp>
      <p:sp>
        <p:nvSpPr>
          <p:cNvPr id="6" name="Footer Placeholder 5">
            <a:extLst>
              <a:ext uri="{FF2B5EF4-FFF2-40B4-BE49-F238E27FC236}">
                <a16:creationId xmlns:a16="http://schemas.microsoft.com/office/drawing/2014/main" id="{8E3228B3-B147-69A9-2BA3-081A1F902CEE}"/>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1DCEA671-CB50-20AF-1466-5693EFF97DBB}"/>
              </a:ext>
            </a:extLst>
          </p:cNvPr>
          <p:cNvSpPr>
            <a:spLocks noGrp="1"/>
          </p:cNvSpPr>
          <p:nvPr>
            <p:ph type="sldNum" sz="quarter" idx="12"/>
          </p:nvPr>
        </p:nvSpPr>
        <p:spPr/>
        <p:txBody>
          <a:bodyPr/>
          <a:lstStyle/>
          <a:p>
            <a:fld id="{C9B96FE2-85BC-1743-9607-771CBCA1E891}" type="slidenum">
              <a:rPr lang="en-NG" smtClean="0"/>
              <a:t>‹#›</a:t>
            </a:fld>
            <a:endParaRPr lang="en-NG"/>
          </a:p>
        </p:txBody>
      </p:sp>
    </p:spTree>
    <p:extLst>
      <p:ext uri="{BB962C8B-B14F-4D97-AF65-F5344CB8AC3E}">
        <p14:creationId xmlns:p14="http://schemas.microsoft.com/office/powerpoint/2010/main" val="182748093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E52F4-AA09-7606-0FBC-E8090E47D9CD}"/>
              </a:ext>
            </a:extLst>
          </p:cNvPr>
          <p:cNvSpPr>
            <a:spLocks noGrp="1"/>
          </p:cNvSpPr>
          <p:nvPr>
            <p:ph type="title"/>
          </p:nvPr>
        </p:nvSpPr>
        <p:spPr>
          <a:xfrm>
            <a:off x="839788" y="365125"/>
            <a:ext cx="10515600" cy="1325563"/>
          </a:xfrm>
        </p:spPr>
        <p:txBody>
          <a:bodyPr/>
          <a:lstStyle/>
          <a:p>
            <a:r>
              <a:rPr lang="en-GB"/>
              <a:t>Click to edit Master title style</a:t>
            </a:r>
            <a:endParaRPr lang="en-NG"/>
          </a:p>
        </p:txBody>
      </p:sp>
      <p:sp>
        <p:nvSpPr>
          <p:cNvPr id="3" name="Text Placeholder 2">
            <a:extLst>
              <a:ext uri="{FF2B5EF4-FFF2-40B4-BE49-F238E27FC236}">
                <a16:creationId xmlns:a16="http://schemas.microsoft.com/office/drawing/2014/main" id="{90E43501-F678-C52C-23E6-42508F1110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A04878C-448B-3A21-2F42-202A51EDEC4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5" name="Text Placeholder 4">
            <a:extLst>
              <a:ext uri="{FF2B5EF4-FFF2-40B4-BE49-F238E27FC236}">
                <a16:creationId xmlns:a16="http://schemas.microsoft.com/office/drawing/2014/main" id="{ED658C97-748C-75C5-D545-37F6B7157D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4BDCEE0-1D65-4B96-7DB4-4D06398118F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7" name="Date Placeholder 6">
            <a:extLst>
              <a:ext uri="{FF2B5EF4-FFF2-40B4-BE49-F238E27FC236}">
                <a16:creationId xmlns:a16="http://schemas.microsoft.com/office/drawing/2014/main" id="{555E453D-D3F6-25F6-31E7-CA71FC6F4B14}"/>
              </a:ext>
            </a:extLst>
          </p:cNvPr>
          <p:cNvSpPr>
            <a:spLocks noGrp="1"/>
          </p:cNvSpPr>
          <p:nvPr>
            <p:ph type="dt" sz="half" idx="10"/>
          </p:nvPr>
        </p:nvSpPr>
        <p:spPr/>
        <p:txBody>
          <a:bodyPr/>
          <a:lstStyle/>
          <a:p>
            <a:fld id="{E945FEF8-F004-824F-BF9E-07C411F5A019}" type="datetimeFigureOut">
              <a:rPr lang="en-NG" smtClean="0"/>
              <a:t>15/10/2024</a:t>
            </a:fld>
            <a:endParaRPr lang="en-NG"/>
          </a:p>
        </p:txBody>
      </p:sp>
      <p:sp>
        <p:nvSpPr>
          <p:cNvPr id="8" name="Footer Placeholder 7">
            <a:extLst>
              <a:ext uri="{FF2B5EF4-FFF2-40B4-BE49-F238E27FC236}">
                <a16:creationId xmlns:a16="http://schemas.microsoft.com/office/drawing/2014/main" id="{1BDC5463-145D-607A-96D5-D28AEDD98F20}"/>
              </a:ext>
            </a:extLst>
          </p:cNvPr>
          <p:cNvSpPr>
            <a:spLocks noGrp="1"/>
          </p:cNvSpPr>
          <p:nvPr>
            <p:ph type="ftr" sz="quarter" idx="11"/>
          </p:nvPr>
        </p:nvSpPr>
        <p:spPr/>
        <p:txBody>
          <a:bodyPr/>
          <a:lstStyle/>
          <a:p>
            <a:endParaRPr lang="en-NG"/>
          </a:p>
        </p:txBody>
      </p:sp>
      <p:sp>
        <p:nvSpPr>
          <p:cNvPr id="9" name="Slide Number Placeholder 8">
            <a:extLst>
              <a:ext uri="{FF2B5EF4-FFF2-40B4-BE49-F238E27FC236}">
                <a16:creationId xmlns:a16="http://schemas.microsoft.com/office/drawing/2014/main" id="{433109E4-A60F-7DF7-0BBB-9FCE98F6C9B0}"/>
              </a:ext>
            </a:extLst>
          </p:cNvPr>
          <p:cNvSpPr>
            <a:spLocks noGrp="1"/>
          </p:cNvSpPr>
          <p:nvPr>
            <p:ph type="sldNum" sz="quarter" idx="12"/>
          </p:nvPr>
        </p:nvSpPr>
        <p:spPr/>
        <p:txBody>
          <a:bodyPr/>
          <a:lstStyle/>
          <a:p>
            <a:fld id="{C9B96FE2-85BC-1743-9607-771CBCA1E891}" type="slidenum">
              <a:rPr lang="en-NG" smtClean="0"/>
              <a:t>‹#›</a:t>
            </a:fld>
            <a:endParaRPr lang="en-NG"/>
          </a:p>
        </p:txBody>
      </p:sp>
    </p:spTree>
    <p:extLst>
      <p:ext uri="{BB962C8B-B14F-4D97-AF65-F5344CB8AC3E}">
        <p14:creationId xmlns:p14="http://schemas.microsoft.com/office/powerpoint/2010/main" val="180545257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86E9-D139-E8FA-5366-9AAAB1F493DE}"/>
              </a:ext>
            </a:extLst>
          </p:cNvPr>
          <p:cNvSpPr>
            <a:spLocks noGrp="1"/>
          </p:cNvSpPr>
          <p:nvPr>
            <p:ph type="title"/>
          </p:nvPr>
        </p:nvSpPr>
        <p:spPr/>
        <p:txBody>
          <a:bodyPr/>
          <a:lstStyle/>
          <a:p>
            <a:r>
              <a:rPr lang="en-GB"/>
              <a:t>Click to edit Master title style</a:t>
            </a:r>
            <a:endParaRPr lang="en-NG"/>
          </a:p>
        </p:txBody>
      </p:sp>
      <p:sp>
        <p:nvSpPr>
          <p:cNvPr id="3" name="Date Placeholder 2">
            <a:extLst>
              <a:ext uri="{FF2B5EF4-FFF2-40B4-BE49-F238E27FC236}">
                <a16:creationId xmlns:a16="http://schemas.microsoft.com/office/drawing/2014/main" id="{B4B22785-A993-1679-6E72-30FACEEDF4E8}"/>
              </a:ext>
            </a:extLst>
          </p:cNvPr>
          <p:cNvSpPr>
            <a:spLocks noGrp="1"/>
          </p:cNvSpPr>
          <p:nvPr>
            <p:ph type="dt" sz="half" idx="10"/>
          </p:nvPr>
        </p:nvSpPr>
        <p:spPr/>
        <p:txBody>
          <a:bodyPr/>
          <a:lstStyle/>
          <a:p>
            <a:fld id="{E945FEF8-F004-824F-BF9E-07C411F5A019}" type="datetimeFigureOut">
              <a:rPr lang="en-NG" smtClean="0"/>
              <a:t>15/10/2024</a:t>
            </a:fld>
            <a:endParaRPr lang="en-NG"/>
          </a:p>
        </p:txBody>
      </p:sp>
      <p:sp>
        <p:nvSpPr>
          <p:cNvPr id="4" name="Footer Placeholder 3">
            <a:extLst>
              <a:ext uri="{FF2B5EF4-FFF2-40B4-BE49-F238E27FC236}">
                <a16:creationId xmlns:a16="http://schemas.microsoft.com/office/drawing/2014/main" id="{6D263BE5-B5B9-E29B-54CF-4123D441BBCC}"/>
              </a:ext>
            </a:extLst>
          </p:cNvPr>
          <p:cNvSpPr>
            <a:spLocks noGrp="1"/>
          </p:cNvSpPr>
          <p:nvPr>
            <p:ph type="ftr" sz="quarter" idx="11"/>
          </p:nvPr>
        </p:nvSpPr>
        <p:spPr/>
        <p:txBody>
          <a:bodyPr/>
          <a:lstStyle/>
          <a:p>
            <a:endParaRPr lang="en-NG"/>
          </a:p>
        </p:txBody>
      </p:sp>
      <p:sp>
        <p:nvSpPr>
          <p:cNvPr id="5" name="Slide Number Placeholder 4">
            <a:extLst>
              <a:ext uri="{FF2B5EF4-FFF2-40B4-BE49-F238E27FC236}">
                <a16:creationId xmlns:a16="http://schemas.microsoft.com/office/drawing/2014/main" id="{8549DD0E-B597-E94E-562A-FBFDE4549418}"/>
              </a:ext>
            </a:extLst>
          </p:cNvPr>
          <p:cNvSpPr>
            <a:spLocks noGrp="1"/>
          </p:cNvSpPr>
          <p:nvPr>
            <p:ph type="sldNum" sz="quarter" idx="12"/>
          </p:nvPr>
        </p:nvSpPr>
        <p:spPr/>
        <p:txBody>
          <a:bodyPr/>
          <a:lstStyle/>
          <a:p>
            <a:fld id="{C9B96FE2-85BC-1743-9607-771CBCA1E891}" type="slidenum">
              <a:rPr lang="en-NG" smtClean="0"/>
              <a:t>‹#›</a:t>
            </a:fld>
            <a:endParaRPr lang="en-NG"/>
          </a:p>
        </p:txBody>
      </p:sp>
    </p:spTree>
    <p:extLst>
      <p:ext uri="{BB962C8B-B14F-4D97-AF65-F5344CB8AC3E}">
        <p14:creationId xmlns:p14="http://schemas.microsoft.com/office/powerpoint/2010/main" val="2953162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69D9C0-E88F-BBFF-1AD1-F8B96ACC44C7}"/>
              </a:ext>
            </a:extLst>
          </p:cNvPr>
          <p:cNvSpPr>
            <a:spLocks noGrp="1"/>
          </p:cNvSpPr>
          <p:nvPr>
            <p:ph type="dt" sz="half" idx="10"/>
          </p:nvPr>
        </p:nvSpPr>
        <p:spPr/>
        <p:txBody>
          <a:bodyPr/>
          <a:lstStyle/>
          <a:p>
            <a:fld id="{E945FEF8-F004-824F-BF9E-07C411F5A019}" type="datetimeFigureOut">
              <a:rPr lang="en-NG" smtClean="0"/>
              <a:t>15/10/2024</a:t>
            </a:fld>
            <a:endParaRPr lang="en-NG"/>
          </a:p>
        </p:txBody>
      </p:sp>
      <p:sp>
        <p:nvSpPr>
          <p:cNvPr id="3" name="Footer Placeholder 2">
            <a:extLst>
              <a:ext uri="{FF2B5EF4-FFF2-40B4-BE49-F238E27FC236}">
                <a16:creationId xmlns:a16="http://schemas.microsoft.com/office/drawing/2014/main" id="{E096A340-1FC3-0198-472B-06D9FA8431CA}"/>
              </a:ext>
            </a:extLst>
          </p:cNvPr>
          <p:cNvSpPr>
            <a:spLocks noGrp="1"/>
          </p:cNvSpPr>
          <p:nvPr>
            <p:ph type="ftr" sz="quarter" idx="11"/>
          </p:nvPr>
        </p:nvSpPr>
        <p:spPr/>
        <p:txBody>
          <a:bodyPr/>
          <a:lstStyle/>
          <a:p>
            <a:endParaRPr lang="en-NG"/>
          </a:p>
        </p:txBody>
      </p:sp>
      <p:sp>
        <p:nvSpPr>
          <p:cNvPr id="4" name="Slide Number Placeholder 3">
            <a:extLst>
              <a:ext uri="{FF2B5EF4-FFF2-40B4-BE49-F238E27FC236}">
                <a16:creationId xmlns:a16="http://schemas.microsoft.com/office/drawing/2014/main" id="{A62B702C-2D26-210C-21F3-A5C67C614E3D}"/>
              </a:ext>
            </a:extLst>
          </p:cNvPr>
          <p:cNvSpPr>
            <a:spLocks noGrp="1"/>
          </p:cNvSpPr>
          <p:nvPr>
            <p:ph type="sldNum" sz="quarter" idx="12"/>
          </p:nvPr>
        </p:nvSpPr>
        <p:spPr/>
        <p:txBody>
          <a:bodyPr/>
          <a:lstStyle/>
          <a:p>
            <a:fld id="{C9B96FE2-85BC-1743-9607-771CBCA1E891}" type="slidenum">
              <a:rPr lang="en-NG" smtClean="0"/>
              <a:t>‹#›</a:t>
            </a:fld>
            <a:endParaRPr lang="en-NG"/>
          </a:p>
        </p:txBody>
      </p:sp>
    </p:spTree>
    <p:extLst>
      <p:ext uri="{BB962C8B-B14F-4D97-AF65-F5344CB8AC3E}">
        <p14:creationId xmlns:p14="http://schemas.microsoft.com/office/powerpoint/2010/main" val="1632118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5F6F6-1A1A-C8B0-5E2E-CF063281C18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G"/>
          </a:p>
        </p:txBody>
      </p:sp>
      <p:sp>
        <p:nvSpPr>
          <p:cNvPr id="3" name="Content Placeholder 2">
            <a:extLst>
              <a:ext uri="{FF2B5EF4-FFF2-40B4-BE49-F238E27FC236}">
                <a16:creationId xmlns:a16="http://schemas.microsoft.com/office/drawing/2014/main" id="{2DB8986E-1316-DE3A-EBA9-ED76A99B5A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Text Placeholder 3">
            <a:extLst>
              <a:ext uri="{FF2B5EF4-FFF2-40B4-BE49-F238E27FC236}">
                <a16:creationId xmlns:a16="http://schemas.microsoft.com/office/drawing/2014/main" id="{1575989B-57C6-240C-7FB4-F195AADA8B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ADAC5FE-370F-D504-4540-6D55B7C2B0E3}"/>
              </a:ext>
            </a:extLst>
          </p:cNvPr>
          <p:cNvSpPr>
            <a:spLocks noGrp="1"/>
          </p:cNvSpPr>
          <p:nvPr>
            <p:ph type="dt" sz="half" idx="10"/>
          </p:nvPr>
        </p:nvSpPr>
        <p:spPr/>
        <p:txBody>
          <a:bodyPr/>
          <a:lstStyle/>
          <a:p>
            <a:fld id="{E945FEF8-F004-824F-BF9E-07C411F5A019}" type="datetimeFigureOut">
              <a:rPr lang="en-NG" smtClean="0"/>
              <a:t>15/10/2024</a:t>
            </a:fld>
            <a:endParaRPr lang="en-NG"/>
          </a:p>
        </p:txBody>
      </p:sp>
      <p:sp>
        <p:nvSpPr>
          <p:cNvPr id="6" name="Footer Placeholder 5">
            <a:extLst>
              <a:ext uri="{FF2B5EF4-FFF2-40B4-BE49-F238E27FC236}">
                <a16:creationId xmlns:a16="http://schemas.microsoft.com/office/drawing/2014/main" id="{6DC8FA84-4452-A8D8-D2D0-FBED76284B6A}"/>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6E61B2E2-28CE-FD0E-A49A-9191DEC74C91}"/>
              </a:ext>
            </a:extLst>
          </p:cNvPr>
          <p:cNvSpPr>
            <a:spLocks noGrp="1"/>
          </p:cNvSpPr>
          <p:nvPr>
            <p:ph type="sldNum" sz="quarter" idx="12"/>
          </p:nvPr>
        </p:nvSpPr>
        <p:spPr/>
        <p:txBody>
          <a:bodyPr/>
          <a:lstStyle/>
          <a:p>
            <a:fld id="{C9B96FE2-85BC-1743-9607-771CBCA1E891}" type="slidenum">
              <a:rPr lang="en-NG" smtClean="0"/>
              <a:t>‹#›</a:t>
            </a:fld>
            <a:endParaRPr lang="en-NG"/>
          </a:p>
        </p:txBody>
      </p:sp>
    </p:spTree>
    <p:extLst>
      <p:ext uri="{BB962C8B-B14F-4D97-AF65-F5344CB8AC3E}">
        <p14:creationId xmlns:p14="http://schemas.microsoft.com/office/powerpoint/2010/main" val="190612875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D4892-E75C-B2BD-F3EF-C7B24C1A6D3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G"/>
          </a:p>
        </p:txBody>
      </p:sp>
      <p:sp>
        <p:nvSpPr>
          <p:cNvPr id="3" name="Picture Placeholder 2">
            <a:extLst>
              <a:ext uri="{FF2B5EF4-FFF2-40B4-BE49-F238E27FC236}">
                <a16:creationId xmlns:a16="http://schemas.microsoft.com/office/drawing/2014/main" id="{7266A83A-5EA5-FB09-3CD8-C4D6F487C0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G"/>
          </a:p>
        </p:txBody>
      </p:sp>
      <p:sp>
        <p:nvSpPr>
          <p:cNvPr id="4" name="Text Placeholder 3">
            <a:extLst>
              <a:ext uri="{FF2B5EF4-FFF2-40B4-BE49-F238E27FC236}">
                <a16:creationId xmlns:a16="http://schemas.microsoft.com/office/drawing/2014/main" id="{831F93D2-F5D7-3F7E-D319-EB1954970A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42EC89D-863E-F223-CA8F-B2C3E47290A9}"/>
              </a:ext>
            </a:extLst>
          </p:cNvPr>
          <p:cNvSpPr>
            <a:spLocks noGrp="1"/>
          </p:cNvSpPr>
          <p:nvPr>
            <p:ph type="dt" sz="half" idx="10"/>
          </p:nvPr>
        </p:nvSpPr>
        <p:spPr/>
        <p:txBody>
          <a:bodyPr/>
          <a:lstStyle/>
          <a:p>
            <a:fld id="{E945FEF8-F004-824F-BF9E-07C411F5A019}" type="datetimeFigureOut">
              <a:rPr lang="en-NG" smtClean="0"/>
              <a:t>15/10/2024</a:t>
            </a:fld>
            <a:endParaRPr lang="en-NG"/>
          </a:p>
        </p:txBody>
      </p:sp>
      <p:sp>
        <p:nvSpPr>
          <p:cNvPr id="6" name="Footer Placeholder 5">
            <a:extLst>
              <a:ext uri="{FF2B5EF4-FFF2-40B4-BE49-F238E27FC236}">
                <a16:creationId xmlns:a16="http://schemas.microsoft.com/office/drawing/2014/main" id="{7B2AF0EC-61A4-5A49-67CA-209B569DF558}"/>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257DC19D-519B-2D80-A4F1-34C9EABE691F}"/>
              </a:ext>
            </a:extLst>
          </p:cNvPr>
          <p:cNvSpPr>
            <a:spLocks noGrp="1"/>
          </p:cNvSpPr>
          <p:nvPr>
            <p:ph type="sldNum" sz="quarter" idx="12"/>
          </p:nvPr>
        </p:nvSpPr>
        <p:spPr/>
        <p:txBody>
          <a:bodyPr/>
          <a:lstStyle/>
          <a:p>
            <a:fld id="{C9B96FE2-85BC-1743-9607-771CBCA1E891}" type="slidenum">
              <a:rPr lang="en-NG" smtClean="0"/>
              <a:t>‹#›</a:t>
            </a:fld>
            <a:endParaRPr lang="en-NG"/>
          </a:p>
        </p:txBody>
      </p:sp>
    </p:spTree>
    <p:extLst>
      <p:ext uri="{BB962C8B-B14F-4D97-AF65-F5344CB8AC3E}">
        <p14:creationId xmlns:p14="http://schemas.microsoft.com/office/powerpoint/2010/main" val="1117000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E60EBA-BE05-5B70-5782-6ADE156FC5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G"/>
          </a:p>
        </p:txBody>
      </p:sp>
      <p:sp>
        <p:nvSpPr>
          <p:cNvPr id="3" name="Text Placeholder 2">
            <a:extLst>
              <a:ext uri="{FF2B5EF4-FFF2-40B4-BE49-F238E27FC236}">
                <a16:creationId xmlns:a16="http://schemas.microsoft.com/office/drawing/2014/main" id="{D457867C-05D2-E677-AAE3-E7BBE5D7FD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Date Placeholder 3">
            <a:extLst>
              <a:ext uri="{FF2B5EF4-FFF2-40B4-BE49-F238E27FC236}">
                <a16:creationId xmlns:a16="http://schemas.microsoft.com/office/drawing/2014/main" id="{B9CEAC01-6D68-5F9B-CD09-334FD9D978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945FEF8-F004-824F-BF9E-07C411F5A019}" type="datetimeFigureOut">
              <a:rPr lang="en-NG" smtClean="0"/>
              <a:t>15/10/2024</a:t>
            </a:fld>
            <a:endParaRPr lang="en-NG"/>
          </a:p>
        </p:txBody>
      </p:sp>
      <p:sp>
        <p:nvSpPr>
          <p:cNvPr id="5" name="Footer Placeholder 4">
            <a:extLst>
              <a:ext uri="{FF2B5EF4-FFF2-40B4-BE49-F238E27FC236}">
                <a16:creationId xmlns:a16="http://schemas.microsoft.com/office/drawing/2014/main" id="{C3C1E9B3-0350-F6B0-8083-8CB91E613A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G"/>
          </a:p>
        </p:txBody>
      </p:sp>
      <p:sp>
        <p:nvSpPr>
          <p:cNvPr id="6" name="Slide Number Placeholder 5">
            <a:extLst>
              <a:ext uri="{FF2B5EF4-FFF2-40B4-BE49-F238E27FC236}">
                <a16:creationId xmlns:a16="http://schemas.microsoft.com/office/drawing/2014/main" id="{853D5FC3-EF5B-CD7A-3B34-996B69C77B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9B96FE2-85BC-1743-9607-771CBCA1E891}" type="slidenum">
              <a:rPr lang="en-NG" smtClean="0"/>
              <a:t>‹#›</a:t>
            </a:fld>
            <a:endParaRPr lang="en-NG"/>
          </a:p>
        </p:txBody>
      </p:sp>
    </p:spTree>
    <p:extLst>
      <p:ext uri="{BB962C8B-B14F-4D97-AF65-F5344CB8AC3E}">
        <p14:creationId xmlns:p14="http://schemas.microsoft.com/office/powerpoint/2010/main" val="356876941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freepngimg.com/png/77776-logo-youtube-subscribe-free-download-png-hq" TargetMode="Externa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notesSlide" Target="../notesSlides/notesSlide1.xml"/><Relationship Id="rId7" Type="http://schemas.openxmlformats.org/officeDocument/2006/relationships/image" Target="../media/image6.sv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12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Freeform: Shape 12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1" name="Rectangle 13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A7700-2EB2-5CD9-6F7E-38EC8417427D}"/>
              </a:ext>
            </a:extLst>
          </p:cNvPr>
          <p:cNvSpPr>
            <a:spLocks noGrp="1"/>
          </p:cNvSpPr>
          <p:nvPr>
            <p:ph type="ctrTitle"/>
          </p:nvPr>
        </p:nvSpPr>
        <p:spPr>
          <a:xfrm>
            <a:off x="466725" y="1440251"/>
            <a:ext cx="3201366" cy="3387497"/>
          </a:xfrm>
        </p:spPr>
        <p:txBody>
          <a:bodyPr vert="horz" lIns="91440" tIns="45720" rIns="91440" bIns="45720" rtlCol="0" anchor="b">
            <a:normAutofit fontScale="90000"/>
          </a:bodyPr>
          <a:lstStyle/>
          <a:p>
            <a:pPr algn="r"/>
            <a:br>
              <a:rPr lang="en-US" sz="1900" kern="1200" dirty="0">
                <a:solidFill>
                  <a:srgbClr val="FFFFFF"/>
                </a:solidFill>
                <a:latin typeface="+mj-lt"/>
                <a:ea typeface="+mj-ea"/>
                <a:cs typeface="+mj-cs"/>
              </a:rPr>
            </a:br>
            <a:br>
              <a:rPr lang="en-US" sz="1900" kern="1200" dirty="0">
                <a:solidFill>
                  <a:srgbClr val="FFFFFF"/>
                </a:solidFill>
                <a:latin typeface="+mj-lt"/>
                <a:ea typeface="+mj-ea"/>
                <a:cs typeface="+mj-cs"/>
              </a:rPr>
            </a:br>
            <a:br>
              <a:rPr lang="en-US" sz="1900" kern="1200" dirty="0">
                <a:solidFill>
                  <a:srgbClr val="FFFFFF"/>
                </a:solidFill>
                <a:latin typeface="+mj-lt"/>
                <a:ea typeface="+mj-ea"/>
                <a:cs typeface="+mj-cs"/>
              </a:rPr>
            </a:br>
            <a:br>
              <a:rPr lang="en-US" sz="1900" kern="1200" dirty="0">
                <a:solidFill>
                  <a:srgbClr val="FFFFFF"/>
                </a:solidFill>
                <a:latin typeface="+mj-lt"/>
                <a:ea typeface="+mj-ea"/>
                <a:cs typeface="+mj-cs"/>
              </a:rPr>
            </a:br>
            <a:br>
              <a:rPr lang="en-US" sz="1900" kern="1200" dirty="0">
                <a:solidFill>
                  <a:srgbClr val="FFFFFF"/>
                </a:solidFill>
                <a:latin typeface="+mj-lt"/>
                <a:ea typeface="+mj-ea"/>
                <a:cs typeface="+mj-cs"/>
              </a:rPr>
            </a:br>
            <a:br>
              <a:rPr lang="en-US" sz="1900" kern="1200" dirty="0">
                <a:solidFill>
                  <a:srgbClr val="FFFFFF"/>
                </a:solidFill>
                <a:latin typeface="+mj-lt"/>
                <a:ea typeface="+mj-ea"/>
                <a:cs typeface="+mj-cs"/>
              </a:rPr>
            </a:br>
            <a:br>
              <a:rPr lang="en-US" sz="1900" kern="1200" dirty="0">
                <a:solidFill>
                  <a:srgbClr val="FFFFFF"/>
                </a:solidFill>
                <a:latin typeface="+mj-lt"/>
                <a:ea typeface="+mj-ea"/>
                <a:cs typeface="+mj-cs"/>
              </a:rPr>
            </a:br>
            <a:br>
              <a:rPr lang="en-US" sz="1900" kern="1200" dirty="0">
                <a:solidFill>
                  <a:srgbClr val="FFFFFF"/>
                </a:solidFill>
                <a:latin typeface="+mj-lt"/>
                <a:ea typeface="+mj-ea"/>
                <a:cs typeface="+mj-cs"/>
              </a:rPr>
            </a:br>
            <a:r>
              <a:rPr lang="en-US" sz="4400" kern="1200" dirty="0">
                <a:solidFill>
                  <a:srgbClr val="FFFFFF"/>
                </a:solidFill>
                <a:latin typeface="+mj-lt"/>
                <a:ea typeface="+mj-ea"/>
                <a:cs typeface="+mj-cs"/>
              </a:rPr>
              <a:t>THE ADDIE MODEL</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Pt 2</a:t>
            </a:r>
            <a:br>
              <a:rPr lang="en-US" sz="4400" kern="1200" dirty="0">
                <a:solidFill>
                  <a:srgbClr val="FFFFFF"/>
                </a:solidFill>
                <a:latin typeface="+mj-lt"/>
                <a:ea typeface="+mj-ea"/>
                <a:cs typeface="+mj-cs"/>
              </a:rPr>
            </a:br>
            <a:endParaRPr lang="en-US" sz="4400" kern="1200" dirty="0">
              <a:solidFill>
                <a:srgbClr val="FFFFFF"/>
              </a:solidFill>
              <a:latin typeface="+mj-lt"/>
              <a:ea typeface="+mj-ea"/>
              <a:cs typeface="+mj-cs"/>
            </a:endParaRPr>
          </a:p>
        </p:txBody>
      </p:sp>
      <p:sp>
        <p:nvSpPr>
          <p:cNvPr id="6" name="Subtitle 5">
            <a:extLst>
              <a:ext uri="{FF2B5EF4-FFF2-40B4-BE49-F238E27FC236}">
                <a16:creationId xmlns:a16="http://schemas.microsoft.com/office/drawing/2014/main" id="{754DAD64-899C-7475-F0E4-A1C33F5F13A3}"/>
              </a:ext>
            </a:extLst>
          </p:cNvPr>
          <p:cNvSpPr>
            <a:spLocks noGrp="1"/>
          </p:cNvSpPr>
          <p:nvPr>
            <p:ph type="subTitle" idx="1"/>
          </p:nvPr>
        </p:nvSpPr>
        <p:spPr>
          <a:xfrm>
            <a:off x="6081548" y="847726"/>
            <a:ext cx="4867605" cy="5156800"/>
          </a:xfrm>
        </p:spPr>
        <p:txBody>
          <a:bodyPr anchor="ctr">
            <a:normAutofit/>
          </a:bodyPr>
          <a:lstStyle/>
          <a:p>
            <a:pPr algn="l"/>
            <a:r>
              <a:rPr lang="en-NG" dirty="0">
                <a:solidFill>
                  <a:schemeClr val="tx2"/>
                </a:solidFill>
              </a:rPr>
              <a:t>Dr GENZ</a:t>
            </a:r>
          </a:p>
        </p:txBody>
      </p:sp>
      <p:grpSp>
        <p:nvGrpSpPr>
          <p:cNvPr id="12" name="Group 11">
            <a:extLst>
              <a:ext uri="{FF2B5EF4-FFF2-40B4-BE49-F238E27FC236}">
                <a16:creationId xmlns:a16="http://schemas.microsoft.com/office/drawing/2014/main" id="{0DF8FDC0-AA96-3E36-2833-89F934BAE098}"/>
              </a:ext>
            </a:extLst>
          </p:cNvPr>
          <p:cNvGrpSpPr/>
          <p:nvPr/>
        </p:nvGrpSpPr>
        <p:grpSpPr>
          <a:xfrm>
            <a:off x="8109500" y="3134000"/>
            <a:ext cx="2167946" cy="601878"/>
            <a:chOff x="4648200" y="6140889"/>
            <a:chExt cx="1530360" cy="555171"/>
          </a:xfrm>
        </p:grpSpPr>
        <p:pic>
          <p:nvPicPr>
            <p:cNvPr id="16" name="Picture 2" descr="YouTube launches new offshoot site ...">
              <a:extLst>
                <a:ext uri="{FF2B5EF4-FFF2-40B4-BE49-F238E27FC236}">
                  <a16:creationId xmlns:a16="http://schemas.microsoft.com/office/drawing/2014/main" id="{ABDF0B5F-C99F-E9A7-67F5-789A8DC56B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6256550"/>
              <a:ext cx="647700" cy="3238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ome - The GitHub Blog">
              <a:extLst>
                <a:ext uri="{FF2B5EF4-FFF2-40B4-BE49-F238E27FC236}">
                  <a16:creationId xmlns:a16="http://schemas.microsoft.com/office/drawing/2014/main" id="{789E7716-EA5B-4580-89E9-A0B65DB68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5900" y="6140889"/>
              <a:ext cx="882660" cy="55517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2182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7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D935A-EDF2-81B1-1AA4-082FE0045022}"/>
              </a:ext>
            </a:extLst>
          </p:cNvPr>
          <p:cNvSpPr>
            <a:spLocks noGrp="1"/>
          </p:cNvSpPr>
          <p:nvPr>
            <p:ph type="title"/>
          </p:nvPr>
        </p:nvSpPr>
        <p:spPr>
          <a:xfrm>
            <a:off x="838200" y="365125"/>
            <a:ext cx="10934700" cy="1325563"/>
          </a:xfrm>
        </p:spPr>
        <p:txBody>
          <a:bodyPr>
            <a:normAutofit fontScale="90000"/>
          </a:bodyPr>
          <a:lstStyle/>
          <a:p>
            <a:br>
              <a:rPr lang="en-NG" sz="2400" dirty="0"/>
            </a:br>
            <a:r>
              <a:rPr lang="en-NG" sz="4900" b="1" dirty="0"/>
              <a:t>Step 6.</a:t>
            </a:r>
            <a:r>
              <a:rPr lang="en-NG" sz="4900" b="1" kern="100" dirty="0">
                <a:cs typeface="Times New Roman" panose="02020603050405020304" pitchFamily="18" charset="0"/>
              </a:rPr>
              <a:t> </a:t>
            </a:r>
            <a:r>
              <a:rPr lang="en-NG" sz="4900" b="1" kern="100" dirty="0">
                <a:effectLst/>
                <a:ea typeface="Aptos" panose="020B0004020202020204" pitchFamily="34" charset="0"/>
                <a:cs typeface="Times New Roman" panose="02020603050405020304" pitchFamily="18" charset="0"/>
              </a:rPr>
              <a:t> Design Assessments and Evaluations</a:t>
            </a:r>
            <a:br>
              <a:rPr lang="en-NG" sz="4400" kern="100" dirty="0">
                <a:effectLst/>
                <a:latin typeface="Aptos" panose="020B0004020202020204" pitchFamily="34" charset="0"/>
                <a:ea typeface="Aptos" panose="020B0004020202020204" pitchFamily="34" charset="0"/>
                <a:cs typeface="Times New Roman" panose="02020603050405020304" pitchFamily="18" charset="0"/>
              </a:rPr>
            </a:br>
            <a:endParaRPr lang="en-NG" dirty="0"/>
          </a:p>
        </p:txBody>
      </p:sp>
      <p:sp>
        <p:nvSpPr>
          <p:cNvPr id="3" name="Content Placeholder 2">
            <a:extLst>
              <a:ext uri="{FF2B5EF4-FFF2-40B4-BE49-F238E27FC236}">
                <a16:creationId xmlns:a16="http://schemas.microsoft.com/office/drawing/2014/main" id="{0949FA69-17C4-3FAF-E479-B1966E1050A3}"/>
              </a:ext>
            </a:extLst>
          </p:cNvPr>
          <p:cNvSpPr>
            <a:spLocks noGrp="1"/>
          </p:cNvSpPr>
          <p:nvPr>
            <p:ph idx="1"/>
          </p:nvPr>
        </p:nvSpPr>
        <p:spPr>
          <a:xfrm>
            <a:off x="4443412" y="1454150"/>
            <a:ext cx="7329487" cy="4351338"/>
          </a:xfrm>
        </p:spPr>
        <p:txBody>
          <a:bodyPr>
            <a:normAutofit fontScale="77500" lnSpcReduction="20000"/>
          </a:bodyPr>
          <a:lstStyle/>
          <a:p>
            <a:pPr marL="342900" lvl="0" indent="-342900">
              <a:lnSpc>
                <a:spcPct val="115000"/>
              </a:lnSpc>
              <a:spcAft>
                <a:spcPts val="800"/>
              </a:spcAft>
              <a:buSzPts val="1000"/>
              <a:buFont typeface="Symbol" pitchFamily="2" charset="2"/>
              <a:buChar char=""/>
              <a:tabLst>
                <a:tab pos="457200" algn="l"/>
              </a:tabLst>
            </a:pPr>
            <a:r>
              <a:rPr lang="en-NG" b="1" kern="100" dirty="0">
                <a:effectLst/>
                <a:latin typeface="Aptos" panose="020B0004020202020204" pitchFamily="34" charset="0"/>
                <a:ea typeface="Aptos" panose="020B0004020202020204" pitchFamily="34" charset="0"/>
                <a:cs typeface="Times New Roman" panose="02020603050405020304" pitchFamily="18" charset="0"/>
              </a:rPr>
              <a:t>Formative assessments</a:t>
            </a:r>
            <a:r>
              <a:rPr lang="en-NG" kern="100" dirty="0">
                <a:effectLst/>
                <a:latin typeface="Aptos" panose="020B0004020202020204" pitchFamily="34" charset="0"/>
                <a:ea typeface="Aptos" panose="020B0004020202020204" pitchFamily="34" charset="0"/>
                <a:cs typeface="Times New Roman" panose="02020603050405020304" pitchFamily="18" charset="0"/>
              </a:rPr>
              <a:t>: Plan ongoing assessments (e.g., quizzes, discussions, assignments) that provide feedback to learners as the program is ongoing.</a:t>
            </a:r>
          </a:p>
          <a:p>
            <a:pPr marL="342900" lvl="0" indent="-342900">
              <a:lnSpc>
                <a:spcPct val="115000"/>
              </a:lnSpc>
              <a:spcAft>
                <a:spcPts val="800"/>
              </a:spcAft>
              <a:buSzPts val="1000"/>
              <a:buFont typeface="Symbol" pitchFamily="2" charset="2"/>
              <a:buChar char=""/>
              <a:tabLst>
                <a:tab pos="457200" algn="l"/>
              </a:tabLst>
            </a:pPr>
            <a:r>
              <a:rPr lang="en-NG" b="1" kern="100" dirty="0">
                <a:effectLst/>
                <a:latin typeface="Aptos" panose="020B0004020202020204" pitchFamily="34" charset="0"/>
                <a:ea typeface="Aptos" panose="020B0004020202020204" pitchFamily="34" charset="0"/>
                <a:cs typeface="Times New Roman" panose="02020603050405020304" pitchFamily="18" charset="0"/>
              </a:rPr>
              <a:t>Summative assessments</a:t>
            </a:r>
            <a:r>
              <a:rPr lang="en-NG" kern="100" dirty="0">
                <a:effectLst/>
                <a:latin typeface="Aptos" panose="020B0004020202020204" pitchFamily="34" charset="0"/>
                <a:ea typeface="Aptos" panose="020B0004020202020204" pitchFamily="34" charset="0"/>
                <a:cs typeface="Times New Roman" panose="02020603050405020304" pitchFamily="18" charset="0"/>
              </a:rPr>
              <a:t>: Create final assessments at the end of the program (e.g., exams, projects, role plays) to evaluate the overall achievement of the learning objectives.</a:t>
            </a:r>
          </a:p>
          <a:p>
            <a:pPr marL="342900" lvl="0" indent="-342900">
              <a:lnSpc>
                <a:spcPct val="115000"/>
              </a:lnSpc>
              <a:spcAft>
                <a:spcPts val="800"/>
              </a:spcAft>
              <a:buSzPts val="1000"/>
              <a:buFont typeface="Symbol" pitchFamily="2" charset="2"/>
              <a:buChar char=""/>
              <a:tabLst>
                <a:tab pos="457200" algn="l"/>
              </a:tabLst>
            </a:pPr>
            <a:r>
              <a:rPr lang="en-NG" b="1" kern="100" dirty="0">
                <a:effectLst/>
                <a:latin typeface="Aptos" panose="020B0004020202020204" pitchFamily="34" charset="0"/>
                <a:ea typeface="Aptos" panose="020B0004020202020204" pitchFamily="34" charset="0"/>
                <a:cs typeface="Times New Roman" panose="02020603050405020304" pitchFamily="18" charset="0"/>
              </a:rPr>
              <a:t>Evaluation plan</a:t>
            </a:r>
            <a:r>
              <a:rPr lang="en-NG" kern="100" dirty="0">
                <a:effectLst/>
                <a:latin typeface="Aptos" panose="020B0004020202020204" pitchFamily="34" charset="0"/>
                <a:ea typeface="Aptos" panose="020B0004020202020204" pitchFamily="34" charset="0"/>
                <a:cs typeface="Times New Roman" panose="02020603050405020304" pitchFamily="18" charset="0"/>
              </a:rPr>
              <a:t>: Design a process to measure the effectiveness of the training itself (e.g., post-training surveys, performance improvement metrics).</a:t>
            </a:r>
          </a:p>
          <a:p>
            <a:pPr marL="0" indent="0">
              <a:buNone/>
            </a:pPr>
            <a:endParaRPr lang="en-NG" dirty="0"/>
          </a:p>
        </p:txBody>
      </p:sp>
      <p:pic>
        <p:nvPicPr>
          <p:cNvPr id="6146" name="Picture 2" descr="Generated Image">
            <a:extLst>
              <a:ext uri="{FF2B5EF4-FFF2-40B4-BE49-F238E27FC236}">
                <a16:creationId xmlns:a16="http://schemas.microsoft.com/office/drawing/2014/main" id="{B78AAF37-B310-DD5B-667F-5AD93AD121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1690688"/>
            <a:ext cx="3795713" cy="3795713"/>
          </a:xfrm>
          <a:prstGeom prst="teardrop">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D88616CC-A3FF-972C-1479-4D24C141567B}"/>
              </a:ext>
            </a:extLst>
          </p:cNvPr>
          <p:cNvGrpSpPr/>
          <p:nvPr/>
        </p:nvGrpSpPr>
        <p:grpSpPr>
          <a:xfrm>
            <a:off x="5248274" y="6454775"/>
            <a:ext cx="2114551" cy="351986"/>
            <a:chOff x="4648200" y="6140889"/>
            <a:chExt cx="2552387" cy="555171"/>
          </a:xfrm>
        </p:grpSpPr>
        <p:pic>
          <p:nvPicPr>
            <p:cNvPr id="9" name="Picture 2" descr="YouTube launches new offshoot site ...">
              <a:extLst>
                <a:ext uri="{FF2B5EF4-FFF2-40B4-BE49-F238E27FC236}">
                  <a16:creationId xmlns:a16="http://schemas.microsoft.com/office/drawing/2014/main" id="{15EAB01D-A525-814C-F875-8A3CCDA9B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6256550"/>
              <a:ext cx="647700" cy="3238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ome - The GitHub Blog">
              <a:extLst>
                <a:ext uri="{FF2B5EF4-FFF2-40B4-BE49-F238E27FC236}">
                  <a16:creationId xmlns:a16="http://schemas.microsoft.com/office/drawing/2014/main" id="{5C2292F5-B977-62CE-72E1-DF8F492DBD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5900" y="6140889"/>
              <a:ext cx="882660" cy="55517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5FDF2A0-11DE-3FA5-329A-C762B2C9909E}"/>
                </a:ext>
              </a:extLst>
            </p:cNvPr>
            <p:cNvSpPr txBox="1"/>
            <p:nvPr/>
          </p:nvSpPr>
          <p:spPr>
            <a:xfrm>
              <a:off x="5943600" y="6256550"/>
              <a:ext cx="1256987" cy="276999"/>
            </a:xfrm>
            <a:prstGeom prst="rect">
              <a:avLst/>
            </a:prstGeom>
            <a:noFill/>
          </p:spPr>
          <p:txBody>
            <a:bodyPr wrap="square" rtlCol="0">
              <a:spAutoFit/>
            </a:bodyPr>
            <a:lstStyle/>
            <a:p>
              <a:r>
                <a:rPr lang="en-NG" sz="1200" dirty="0"/>
                <a:t>Dr Genz</a:t>
              </a:r>
            </a:p>
          </p:txBody>
        </p:sp>
      </p:grpSp>
    </p:spTree>
    <p:extLst>
      <p:ext uri="{BB962C8B-B14F-4D97-AF65-F5344CB8AC3E}">
        <p14:creationId xmlns:p14="http://schemas.microsoft.com/office/powerpoint/2010/main" val="82581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DF6-6AD1-83FA-D0AE-9C6B40FC96D8}"/>
              </a:ext>
            </a:extLst>
          </p:cNvPr>
          <p:cNvSpPr>
            <a:spLocks noGrp="1"/>
          </p:cNvSpPr>
          <p:nvPr>
            <p:ph type="title"/>
          </p:nvPr>
        </p:nvSpPr>
        <p:spPr/>
        <p:txBody>
          <a:bodyPr>
            <a:normAutofit fontScale="90000"/>
          </a:bodyPr>
          <a:lstStyle/>
          <a:p>
            <a:br>
              <a:rPr lang="en-GB" sz="2400" b="1" dirty="0"/>
            </a:br>
            <a:r>
              <a:rPr lang="en-GB" sz="4900" b="1" dirty="0"/>
              <a:t>S</a:t>
            </a:r>
            <a:r>
              <a:rPr lang="en-NG" sz="4900" b="1" dirty="0"/>
              <a:t>tep </a:t>
            </a:r>
            <a:r>
              <a:rPr lang="en-NG" sz="4900" b="1" kern="100" dirty="0">
                <a:effectLst/>
                <a:ea typeface="Aptos" panose="020B0004020202020204" pitchFamily="34" charset="0"/>
                <a:cs typeface="Times New Roman" panose="02020603050405020304" pitchFamily="18" charset="0"/>
              </a:rPr>
              <a:t>7. Design Learning Materials</a:t>
            </a:r>
            <a:br>
              <a:rPr lang="en-NG" sz="4900" kern="100" dirty="0">
                <a:effectLst/>
                <a:latin typeface="Aptos" panose="020B0004020202020204" pitchFamily="34" charset="0"/>
                <a:ea typeface="Aptos" panose="020B0004020202020204" pitchFamily="34" charset="0"/>
                <a:cs typeface="Times New Roman" panose="02020603050405020304" pitchFamily="18" charset="0"/>
              </a:rPr>
            </a:br>
            <a:endParaRPr lang="en-NG" sz="4900" dirty="0"/>
          </a:p>
        </p:txBody>
      </p:sp>
      <p:sp>
        <p:nvSpPr>
          <p:cNvPr id="3" name="Content Placeholder 2">
            <a:extLst>
              <a:ext uri="{FF2B5EF4-FFF2-40B4-BE49-F238E27FC236}">
                <a16:creationId xmlns:a16="http://schemas.microsoft.com/office/drawing/2014/main" id="{C5FCFF51-02A4-D867-5D64-46A7B640C6AE}"/>
              </a:ext>
            </a:extLst>
          </p:cNvPr>
          <p:cNvSpPr>
            <a:spLocks noGrp="1"/>
          </p:cNvSpPr>
          <p:nvPr>
            <p:ph idx="1"/>
          </p:nvPr>
        </p:nvSpPr>
        <p:spPr>
          <a:xfrm>
            <a:off x="4600575" y="1482725"/>
            <a:ext cx="6753225" cy="4351338"/>
          </a:xfrm>
        </p:spPr>
        <p:txBody>
          <a:bodyPr>
            <a:normAutofit fontScale="85000" lnSpcReduction="20000"/>
          </a:bodyPr>
          <a:lstStyle/>
          <a:p>
            <a:pPr marL="342900" lvl="0" indent="-342900">
              <a:lnSpc>
                <a:spcPct val="115000"/>
              </a:lnSpc>
              <a:spcAft>
                <a:spcPts val="800"/>
              </a:spcAft>
              <a:buSzPts val="1000"/>
              <a:buFont typeface="Symbol" pitchFamily="2" charset="2"/>
              <a:buChar char=""/>
              <a:tabLst>
                <a:tab pos="457200" algn="l"/>
              </a:tabLst>
            </a:pPr>
            <a:r>
              <a:rPr lang="en-NG" b="1" kern="100" dirty="0">
                <a:effectLst/>
                <a:latin typeface="Aptos" panose="020B0004020202020204" pitchFamily="34" charset="0"/>
                <a:ea typeface="Aptos" panose="020B0004020202020204" pitchFamily="34" charset="0"/>
                <a:cs typeface="Times New Roman" panose="02020603050405020304" pitchFamily="18" charset="0"/>
              </a:rPr>
              <a:t>Create or curate content</a:t>
            </a:r>
            <a:r>
              <a:rPr lang="en-NG" kern="100" dirty="0">
                <a:effectLst/>
                <a:latin typeface="Aptos" panose="020B0004020202020204" pitchFamily="34" charset="0"/>
                <a:ea typeface="Aptos" panose="020B0004020202020204" pitchFamily="34" charset="0"/>
                <a:cs typeface="Times New Roman" panose="02020603050405020304" pitchFamily="18" charset="0"/>
              </a:rPr>
              <a:t>: Develop lesson plans, slides, manuals, workbooks, and eLearning modules that will be used in the training.</a:t>
            </a:r>
          </a:p>
          <a:p>
            <a:pPr marL="342900" lvl="0" indent="-342900">
              <a:lnSpc>
                <a:spcPct val="115000"/>
              </a:lnSpc>
              <a:spcAft>
                <a:spcPts val="800"/>
              </a:spcAft>
              <a:buSzPts val="1000"/>
              <a:buFont typeface="Symbol" pitchFamily="2" charset="2"/>
              <a:buChar char=""/>
              <a:tabLst>
                <a:tab pos="457200" algn="l"/>
              </a:tabLst>
            </a:pPr>
            <a:r>
              <a:rPr lang="en-NG" b="1" kern="100" dirty="0">
                <a:effectLst/>
                <a:latin typeface="Aptos" panose="020B0004020202020204" pitchFamily="34" charset="0"/>
                <a:ea typeface="Aptos" panose="020B0004020202020204" pitchFamily="34" charset="0"/>
                <a:cs typeface="Times New Roman" panose="02020603050405020304" pitchFamily="18" charset="0"/>
              </a:rPr>
              <a:t>Engage SMEs (Subject Matter Experts)</a:t>
            </a:r>
            <a:r>
              <a:rPr lang="en-NG" kern="100" dirty="0">
                <a:effectLst/>
                <a:latin typeface="Aptos" panose="020B0004020202020204" pitchFamily="34" charset="0"/>
                <a:ea typeface="Aptos" panose="020B0004020202020204" pitchFamily="34" charset="0"/>
                <a:cs typeface="Times New Roman" panose="02020603050405020304" pitchFamily="18" charset="0"/>
              </a:rPr>
              <a:t>: Collaborate with experts to ensure the accuracy and relevance of the content.</a:t>
            </a:r>
          </a:p>
          <a:p>
            <a:pPr marL="342900" lvl="0" indent="-342900">
              <a:lnSpc>
                <a:spcPct val="115000"/>
              </a:lnSpc>
              <a:spcAft>
                <a:spcPts val="800"/>
              </a:spcAft>
              <a:buSzPts val="1000"/>
              <a:buFont typeface="Symbol" pitchFamily="2" charset="2"/>
              <a:buChar char=""/>
              <a:tabLst>
                <a:tab pos="457200" algn="l"/>
              </a:tabLst>
            </a:pPr>
            <a:r>
              <a:rPr lang="en-NG" b="1" kern="100" dirty="0">
                <a:effectLst/>
                <a:latin typeface="Aptos" panose="020B0004020202020204" pitchFamily="34" charset="0"/>
                <a:ea typeface="Aptos" panose="020B0004020202020204" pitchFamily="34" charset="0"/>
                <a:cs typeface="Times New Roman" panose="02020603050405020304" pitchFamily="18" charset="0"/>
              </a:rPr>
              <a:t>Ensure consistency</a:t>
            </a:r>
            <a:r>
              <a:rPr lang="en-NG" kern="100" dirty="0">
                <a:effectLst/>
                <a:latin typeface="Aptos" panose="020B0004020202020204" pitchFamily="34" charset="0"/>
                <a:ea typeface="Aptos" panose="020B0004020202020204" pitchFamily="34" charset="0"/>
                <a:cs typeface="Times New Roman" panose="02020603050405020304" pitchFamily="18" charset="0"/>
              </a:rPr>
              <a:t>: Maintain a consistent tone, style, and branding throughout all the materials.</a:t>
            </a:r>
          </a:p>
          <a:p>
            <a:pPr marL="0" indent="0">
              <a:buNone/>
            </a:pPr>
            <a:endParaRPr lang="en-NG" dirty="0"/>
          </a:p>
        </p:txBody>
      </p:sp>
      <p:pic>
        <p:nvPicPr>
          <p:cNvPr id="7170" name="Picture 2" descr="Generated Image">
            <a:extLst>
              <a:ext uri="{FF2B5EF4-FFF2-40B4-BE49-F238E27FC236}">
                <a16:creationId xmlns:a16="http://schemas.microsoft.com/office/drawing/2014/main" id="{3260F37B-24B7-6D16-7317-1F44F4C642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237" y="1482725"/>
            <a:ext cx="4351338" cy="4351338"/>
          </a:xfrm>
          <a:prstGeom prst="cloud">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3426938-BFFB-9129-CAC3-577CD024B4C2}"/>
              </a:ext>
            </a:extLst>
          </p:cNvPr>
          <p:cNvGrpSpPr/>
          <p:nvPr/>
        </p:nvGrpSpPr>
        <p:grpSpPr>
          <a:xfrm>
            <a:off x="5038724" y="6454775"/>
            <a:ext cx="2114551" cy="351986"/>
            <a:chOff x="4648200" y="6140889"/>
            <a:chExt cx="2552387" cy="555171"/>
          </a:xfrm>
        </p:grpSpPr>
        <p:pic>
          <p:nvPicPr>
            <p:cNvPr id="9" name="Picture 2" descr="YouTube launches new offshoot site ...">
              <a:extLst>
                <a:ext uri="{FF2B5EF4-FFF2-40B4-BE49-F238E27FC236}">
                  <a16:creationId xmlns:a16="http://schemas.microsoft.com/office/drawing/2014/main" id="{A07603A0-9259-E47C-1FF7-03126DE2BE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6256550"/>
              <a:ext cx="647700" cy="3238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ome - The GitHub Blog">
              <a:extLst>
                <a:ext uri="{FF2B5EF4-FFF2-40B4-BE49-F238E27FC236}">
                  <a16:creationId xmlns:a16="http://schemas.microsoft.com/office/drawing/2014/main" id="{34FF8A0F-536A-28AD-F301-0922C24604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5900" y="6140889"/>
              <a:ext cx="882660" cy="55517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97E8627-FD01-95ED-F98F-336BF48A202A}"/>
                </a:ext>
              </a:extLst>
            </p:cNvPr>
            <p:cNvSpPr txBox="1"/>
            <p:nvPr/>
          </p:nvSpPr>
          <p:spPr>
            <a:xfrm>
              <a:off x="5943600" y="6256550"/>
              <a:ext cx="1256987" cy="276999"/>
            </a:xfrm>
            <a:prstGeom prst="rect">
              <a:avLst/>
            </a:prstGeom>
            <a:noFill/>
          </p:spPr>
          <p:txBody>
            <a:bodyPr wrap="square" rtlCol="0">
              <a:spAutoFit/>
            </a:bodyPr>
            <a:lstStyle/>
            <a:p>
              <a:r>
                <a:rPr lang="en-NG" sz="1200" dirty="0"/>
                <a:t>Dr Genz</a:t>
              </a:r>
            </a:p>
          </p:txBody>
        </p:sp>
      </p:grpSp>
    </p:spTree>
    <p:extLst>
      <p:ext uri="{BB962C8B-B14F-4D97-AF65-F5344CB8AC3E}">
        <p14:creationId xmlns:p14="http://schemas.microsoft.com/office/powerpoint/2010/main" val="726319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474BD-62A0-AFD0-D7BD-744825BB16EC}"/>
              </a:ext>
            </a:extLst>
          </p:cNvPr>
          <p:cNvSpPr>
            <a:spLocks noGrp="1"/>
          </p:cNvSpPr>
          <p:nvPr>
            <p:ph type="title"/>
          </p:nvPr>
        </p:nvSpPr>
        <p:spPr/>
        <p:txBody>
          <a:bodyPr>
            <a:normAutofit fontScale="90000"/>
          </a:bodyPr>
          <a:lstStyle/>
          <a:p>
            <a:br>
              <a:rPr lang="en-NG" sz="2700" b="1" kern="100" dirty="0">
                <a:effectLst/>
                <a:ea typeface="Aptos" panose="020B0004020202020204" pitchFamily="34" charset="0"/>
                <a:cs typeface="Times New Roman" panose="02020603050405020304" pitchFamily="18" charset="0"/>
              </a:rPr>
            </a:br>
            <a:r>
              <a:rPr lang="en-NG" sz="4900" b="1" kern="100" dirty="0">
                <a:effectLst/>
                <a:ea typeface="Aptos" panose="020B0004020202020204" pitchFamily="34" charset="0"/>
                <a:cs typeface="Times New Roman" panose="02020603050405020304" pitchFamily="18" charset="0"/>
              </a:rPr>
              <a:t>Step 8. Develop Storyboards or Prototypes</a:t>
            </a:r>
            <a:br>
              <a:rPr lang="en-NG" sz="4400" kern="100" dirty="0">
                <a:effectLst/>
                <a:latin typeface="Aptos" panose="020B0004020202020204" pitchFamily="34" charset="0"/>
                <a:ea typeface="Aptos" panose="020B0004020202020204" pitchFamily="34" charset="0"/>
                <a:cs typeface="Times New Roman" panose="02020603050405020304" pitchFamily="18" charset="0"/>
              </a:rPr>
            </a:br>
            <a:endParaRPr lang="en-NG" dirty="0"/>
          </a:p>
        </p:txBody>
      </p:sp>
      <p:sp>
        <p:nvSpPr>
          <p:cNvPr id="3" name="Content Placeholder 2">
            <a:extLst>
              <a:ext uri="{FF2B5EF4-FFF2-40B4-BE49-F238E27FC236}">
                <a16:creationId xmlns:a16="http://schemas.microsoft.com/office/drawing/2014/main" id="{4D1865EB-523E-57F6-D493-7ACC1B5A9ED9}"/>
              </a:ext>
            </a:extLst>
          </p:cNvPr>
          <p:cNvSpPr>
            <a:spLocks noGrp="1"/>
          </p:cNvSpPr>
          <p:nvPr>
            <p:ph idx="1"/>
          </p:nvPr>
        </p:nvSpPr>
        <p:spPr>
          <a:xfrm>
            <a:off x="4191794" y="1724026"/>
            <a:ext cx="7553325" cy="3318936"/>
          </a:xfrm>
        </p:spPr>
        <p:txBody>
          <a:bodyPr>
            <a:normAutofit fontScale="92500"/>
          </a:bodyPr>
          <a:lstStyle/>
          <a:p>
            <a:pPr marL="342900" lvl="0" indent="-342900">
              <a:lnSpc>
                <a:spcPct val="115000"/>
              </a:lnSpc>
              <a:spcAft>
                <a:spcPts val="800"/>
              </a:spcAft>
              <a:buSzPts val="1000"/>
              <a:buFont typeface="Symbol" pitchFamily="2" charset="2"/>
              <a:buChar char=""/>
              <a:tabLst>
                <a:tab pos="457200" algn="l"/>
              </a:tabLst>
            </a:pPr>
            <a:r>
              <a:rPr lang="en-NG" sz="2400" b="1" kern="100" dirty="0">
                <a:effectLst/>
                <a:latin typeface="Aptos" panose="020B0004020202020204" pitchFamily="34" charset="0"/>
                <a:ea typeface="Aptos" panose="020B0004020202020204" pitchFamily="34" charset="0"/>
                <a:cs typeface="Times New Roman" panose="02020603050405020304" pitchFamily="18" charset="0"/>
              </a:rPr>
              <a:t>Outline key elements</a:t>
            </a:r>
            <a:r>
              <a:rPr lang="en-NG" sz="2400" kern="100" dirty="0">
                <a:effectLst/>
                <a:latin typeface="Aptos" panose="020B0004020202020204" pitchFamily="34" charset="0"/>
                <a:ea typeface="Aptos" panose="020B0004020202020204" pitchFamily="34" charset="0"/>
                <a:cs typeface="Times New Roman" panose="02020603050405020304" pitchFamily="18" charset="0"/>
              </a:rPr>
              <a:t>: Use storyboards or prototypes to visually represent how the course content will be structured, including media elements, interactions, and assessments.</a:t>
            </a:r>
          </a:p>
          <a:p>
            <a:pPr marL="342900" lvl="0" indent="-342900">
              <a:lnSpc>
                <a:spcPct val="115000"/>
              </a:lnSpc>
              <a:spcAft>
                <a:spcPts val="800"/>
              </a:spcAft>
              <a:buSzPts val="1000"/>
              <a:buFont typeface="Symbol" pitchFamily="2" charset="2"/>
              <a:buChar char=""/>
              <a:tabLst>
                <a:tab pos="457200" algn="l"/>
              </a:tabLst>
            </a:pPr>
            <a:r>
              <a:rPr lang="en-NG" sz="2400" b="1" kern="100" dirty="0">
                <a:effectLst/>
                <a:latin typeface="Aptos" panose="020B0004020202020204" pitchFamily="34" charset="0"/>
                <a:ea typeface="Aptos" panose="020B0004020202020204" pitchFamily="34" charset="0"/>
                <a:cs typeface="Times New Roman" panose="02020603050405020304" pitchFamily="18" charset="0"/>
              </a:rPr>
              <a:t>Get feedback</a:t>
            </a:r>
            <a:r>
              <a:rPr lang="en-NG" sz="2400" kern="100" dirty="0">
                <a:effectLst/>
                <a:latin typeface="Aptos" panose="020B0004020202020204" pitchFamily="34" charset="0"/>
                <a:ea typeface="Aptos" panose="020B0004020202020204" pitchFamily="34" charset="0"/>
                <a:cs typeface="Times New Roman" panose="02020603050405020304" pitchFamily="18" charset="0"/>
              </a:rPr>
              <a:t>: Share storyboards or prototypes with stakeholders or a test audience to gather feedback and make necessary adjustments before full development.</a:t>
            </a:r>
          </a:p>
          <a:p>
            <a:pPr marL="0" indent="0">
              <a:buNone/>
            </a:pPr>
            <a:endParaRPr lang="en-NG" dirty="0"/>
          </a:p>
        </p:txBody>
      </p:sp>
      <p:sp>
        <p:nvSpPr>
          <p:cNvPr id="4" name="AutoShape 2">
            <a:extLst>
              <a:ext uri="{FF2B5EF4-FFF2-40B4-BE49-F238E27FC236}">
                <a16:creationId xmlns:a16="http://schemas.microsoft.com/office/drawing/2014/main" id="{2D92385E-8BD9-3086-88D1-EA51BAA19588}"/>
              </a:ext>
            </a:extLst>
          </p:cNvPr>
          <p:cNvSpPr>
            <a:spLocks noChangeAspect="1" noChangeArrowheads="1"/>
          </p:cNvSpPr>
          <p:nvPr/>
        </p:nvSpPr>
        <p:spPr bwMode="auto">
          <a:xfrm>
            <a:off x="446881" y="1266030"/>
            <a:ext cx="87771" cy="87771"/>
          </a:xfrm>
          <a:prstGeom prst="teardrop">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G"/>
          </a:p>
        </p:txBody>
      </p:sp>
      <p:pic>
        <p:nvPicPr>
          <p:cNvPr id="8195" name="Picture 3" descr="Generated Image">
            <a:extLst>
              <a:ext uri="{FF2B5EF4-FFF2-40B4-BE49-F238E27FC236}">
                <a16:creationId xmlns:a16="http://schemas.microsoft.com/office/drawing/2014/main" id="{396639D0-46B0-B6AF-770E-F3D16CCC1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881" y="1556543"/>
            <a:ext cx="3744914" cy="3744914"/>
          </a:xfrm>
          <a:prstGeom prst="teardrop">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28EBD8BE-094D-7EA7-A2F8-EFDDEEB8E7F2}"/>
              </a:ext>
            </a:extLst>
          </p:cNvPr>
          <p:cNvGrpSpPr/>
          <p:nvPr/>
        </p:nvGrpSpPr>
        <p:grpSpPr>
          <a:xfrm>
            <a:off x="4886324" y="6492875"/>
            <a:ext cx="2114551" cy="351986"/>
            <a:chOff x="4648200" y="6140889"/>
            <a:chExt cx="2552387" cy="555171"/>
          </a:xfrm>
        </p:grpSpPr>
        <p:pic>
          <p:nvPicPr>
            <p:cNvPr id="10" name="Picture 2" descr="YouTube launches new offshoot site ...">
              <a:extLst>
                <a:ext uri="{FF2B5EF4-FFF2-40B4-BE49-F238E27FC236}">
                  <a16:creationId xmlns:a16="http://schemas.microsoft.com/office/drawing/2014/main" id="{86D11346-2208-52C7-DE0E-12226B3EF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6256550"/>
              <a:ext cx="647700" cy="3238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ome - The GitHub Blog">
              <a:extLst>
                <a:ext uri="{FF2B5EF4-FFF2-40B4-BE49-F238E27FC236}">
                  <a16:creationId xmlns:a16="http://schemas.microsoft.com/office/drawing/2014/main" id="{9FA90D6C-B9CB-B5FE-89D2-3915D58FAE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5900" y="6140889"/>
              <a:ext cx="882660" cy="55517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A9395E-3718-FC79-1020-7D96C91FAE9C}"/>
                </a:ext>
              </a:extLst>
            </p:cNvPr>
            <p:cNvSpPr txBox="1"/>
            <p:nvPr/>
          </p:nvSpPr>
          <p:spPr>
            <a:xfrm>
              <a:off x="5943600" y="6256550"/>
              <a:ext cx="1256987" cy="276999"/>
            </a:xfrm>
            <a:prstGeom prst="rect">
              <a:avLst/>
            </a:prstGeom>
            <a:noFill/>
          </p:spPr>
          <p:txBody>
            <a:bodyPr wrap="square" rtlCol="0">
              <a:spAutoFit/>
            </a:bodyPr>
            <a:lstStyle/>
            <a:p>
              <a:r>
                <a:rPr lang="en-NG" sz="1200" dirty="0"/>
                <a:t>Dr Genz</a:t>
              </a:r>
            </a:p>
          </p:txBody>
        </p:sp>
      </p:grpSp>
    </p:spTree>
    <p:extLst>
      <p:ext uri="{BB962C8B-B14F-4D97-AF65-F5344CB8AC3E}">
        <p14:creationId xmlns:p14="http://schemas.microsoft.com/office/powerpoint/2010/main" val="3843820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2386C-81CB-EB79-5A94-8199F02E208C}"/>
              </a:ext>
            </a:extLst>
          </p:cNvPr>
          <p:cNvSpPr>
            <a:spLocks noGrp="1"/>
          </p:cNvSpPr>
          <p:nvPr>
            <p:ph type="title"/>
          </p:nvPr>
        </p:nvSpPr>
        <p:spPr>
          <a:xfrm>
            <a:off x="838200" y="436563"/>
            <a:ext cx="10515600" cy="1325563"/>
          </a:xfrm>
        </p:spPr>
        <p:txBody>
          <a:bodyPr>
            <a:normAutofit/>
          </a:bodyPr>
          <a:lstStyle/>
          <a:p>
            <a:r>
              <a:rPr lang="en-GB" b="1" dirty="0"/>
              <a:t>S</a:t>
            </a:r>
            <a:r>
              <a:rPr lang="en-NG" b="1" dirty="0"/>
              <a:t>tep </a:t>
            </a:r>
            <a:r>
              <a:rPr lang="en-NG" b="1" kern="100" dirty="0">
                <a:effectLst/>
                <a:ea typeface="Aptos" panose="020B0004020202020204" pitchFamily="34" charset="0"/>
                <a:cs typeface="Times New Roman" panose="02020603050405020304" pitchFamily="18" charset="0"/>
              </a:rPr>
              <a:t>9. Plan for Implementation</a:t>
            </a:r>
            <a:br>
              <a:rPr lang="en-NG" b="1" kern="100" dirty="0">
                <a:effectLst/>
                <a:ea typeface="Aptos" panose="020B0004020202020204" pitchFamily="34" charset="0"/>
                <a:cs typeface="Times New Roman" panose="02020603050405020304" pitchFamily="18" charset="0"/>
              </a:rPr>
            </a:br>
            <a:endParaRPr lang="en-NG" b="1" dirty="0"/>
          </a:p>
        </p:txBody>
      </p:sp>
      <p:sp>
        <p:nvSpPr>
          <p:cNvPr id="3" name="Content Placeholder 2">
            <a:extLst>
              <a:ext uri="{FF2B5EF4-FFF2-40B4-BE49-F238E27FC236}">
                <a16:creationId xmlns:a16="http://schemas.microsoft.com/office/drawing/2014/main" id="{097A23DE-53C5-F15C-82C1-C98DCC74EB02}"/>
              </a:ext>
            </a:extLst>
          </p:cNvPr>
          <p:cNvSpPr>
            <a:spLocks noGrp="1"/>
          </p:cNvSpPr>
          <p:nvPr>
            <p:ph idx="1"/>
          </p:nvPr>
        </p:nvSpPr>
        <p:spPr>
          <a:xfrm>
            <a:off x="4143375" y="1504950"/>
            <a:ext cx="7441120" cy="4052887"/>
          </a:xfrm>
        </p:spPr>
        <p:txBody>
          <a:bodyPr/>
          <a:lstStyle/>
          <a:p>
            <a:pPr marL="342900" lvl="0" indent="-342900">
              <a:lnSpc>
                <a:spcPct val="115000"/>
              </a:lnSpc>
              <a:spcAft>
                <a:spcPts val="800"/>
              </a:spcAft>
              <a:buSzPts val="1000"/>
              <a:buFont typeface="Symbol" pitchFamily="2" charset="2"/>
              <a:buChar char=""/>
              <a:tabLst>
                <a:tab pos="457200" algn="l"/>
              </a:tabLst>
            </a:pPr>
            <a:r>
              <a:rPr lang="en-NG" sz="2400" b="1" kern="100" dirty="0">
                <a:effectLst/>
                <a:latin typeface="Aptos" panose="020B0004020202020204" pitchFamily="34" charset="0"/>
                <a:ea typeface="Aptos" panose="020B0004020202020204" pitchFamily="34" charset="0"/>
                <a:cs typeface="Times New Roman" panose="02020603050405020304" pitchFamily="18" charset="0"/>
              </a:rPr>
              <a:t>Develop a rollout plan</a:t>
            </a:r>
            <a:r>
              <a:rPr lang="en-NG" sz="2400" kern="100" dirty="0">
                <a:effectLst/>
                <a:latin typeface="Aptos" panose="020B0004020202020204" pitchFamily="34" charset="0"/>
                <a:ea typeface="Aptos" panose="020B0004020202020204" pitchFamily="34" charset="0"/>
                <a:cs typeface="Times New Roman" panose="02020603050405020304" pitchFamily="18" charset="0"/>
              </a:rPr>
              <a:t>: Define how and when the training will be launched, including scheduling, resources needed, and facilitators involved.</a:t>
            </a:r>
          </a:p>
          <a:p>
            <a:pPr marL="342900" lvl="0" indent="-342900">
              <a:lnSpc>
                <a:spcPct val="115000"/>
              </a:lnSpc>
              <a:spcAft>
                <a:spcPts val="800"/>
              </a:spcAft>
              <a:buSzPts val="1000"/>
              <a:buFont typeface="Symbol" pitchFamily="2" charset="2"/>
              <a:buChar char=""/>
              <a:tabLst>
                <a:tab pos="457200" algn="l"/>
              </a:tabLst>
            </a:pPr>
            <a:r>
              <a:rPr lang="en-NG" sz="2400" b="1" kern="100" dirty="0">
                <a:effectLst/>
                <a:latin typeface="Aptos" panose="020B0004020202020204" pitchFamily="34" charset="0"/>
                <a:ea typeface="Aptos" panose="020B0004020202020204" pitchFamily="34" charset="0"/>
                <a:cs typeface="Times New Roman" panose="02020603050405020304" pitchFamily="18" charset="0"/>
              </a:rPr>
              <a:t>Prepare support materials</a:t>
            </a:r>
            <a:r>
              <a:rPr lang="en-NG" sz="2400" kern="100" dirty="0">
                <a:effectLst/>
                <a:latin typeface="Aptos" panose="020B0004020202020204" pitchFamily="34" charset="0"/>
                <a:ea typeface="Aptos" panose="020B0004020202020204" pitchFamily="34" charset="0"/>
                <a:cs typeface="Times New Roman" panose="02020603050405020304" pitchFamily="18" charset="0"/>
              </a:rPr>
              <a:t>: Create guides, checklists, or other resources that facilitators or instructors will use during the implementation.</a:t>
            </a:r>
          </a:p>
          <a:p>
            <a:pPr marL="0" indent="0">
              <a:buNone/>
            </a:pPr>
            <a:endParaRPr lang="en-NG" dirty="0"/>
          </a:p>
        </p:txBody>
      </p:sp>
      <p:sp>
        <p:nvSpPr>
          <p:cNvPr id="4" name="AutoShape 2">
            <a:extLst>
              <a:ext uri="{FF2B5EF4-FFF2-40B4-BE49-F238E27FC236}">
                <a16:creationId xmlns:a16="http://schemas.microsoft.com/office/drawing/2014/main" id="{224F174F-178B-EDAA-E7CB-7F1B6CA7B7DC}"/>
              </a:ext>
            </a:extLst>
          </p:cNvPr>
          <p:cNvSpPr>
            <a:spLocks noChangeAspect="1" noChangeArrowheads="1"/>
          </p:cNvSpPr>
          <p:nvPr/>
        </p:nvSpPr>
        <p:spPr bwMode="auto">
          <a:xfrm>
            <a:off x="-1420305" y="-8594725"/>
            <a:ext cx="304800" cy="304800"/>
          </a:xfrm>
          <a:prstGeom prst="ellipse">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G"/>
          </a:p>
        </p:txBody>
      </p:sp>
      <p:pic>
        <p:nvPicPr>
          <p:cNvPr id="9221" name="Picture 5" descr="Generated Image">
            <a:extLst>
              <a:ext uri="{FF2B5EF4-FFF2-40B4-BE49-F238E27FC236}">
                <a16:creationId xmlns:a16="http://schemas.microsoft.com/office/drawing/2014/main" id="{B6C66F11-D8ED-2103-7B88-7A6520DA6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7" y="1695449"/>
            <a:ext cx="3671888" cy="3671888"/>
          </a:xfrm>
          <a:prstGeom prst="teardrop">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5621C08-9E31-38AB-BF9F-93E0700BB2E3}"/>
              </a:ext>
            </a:extLst>
          </p:cNvPr>
          <p:cNvGrpSpPr/>
          <p:nvPr/>
        </p:nvGrpSpPr>
        <p:grpSpPr>
          <a:xfrm>
            <a:off x="5286374" y="6450231"/>
            <a:ext cx="2114551" cy="351986"/>
            <a:chOff x="4648200" y="6140889"/>
            <a:chExt cx="2552387" cy="555171"/>
          </a:xfrm>
        </p:grpSpPr>
        <p:pic>
          <p:nvPicPr>
            <p:cNvPr id="10" name="Picture 2" descr="YouTube launches new offshoot site ...">
              <a:extLst>
                <a:ext uri="{FF2B5EF4-FFF2-40B4-BE49-F238E27FC236}">
                  <a16:creationId xmlns:a16="http://schemas.microsoft.com/office/drawing/2014/main" id="{7AD2A4C6-D27F-4087-0752-E317FDFB72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6256550"/>
              <a:ext cx="647700" cy="3238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ome - The GitHub Blog">
              <a:extLst>
                <a:ext uri="{FF2B5EF4-FFF2-40B4-BE49-F238E27FC236}">
                  <a16:creationId xmlns:a16="http://schemas.microsoft.com/office/drawing/2014/main" id="{D3AEE83B-6C00-E419-6574-A5CBE3B580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5900" y="6140889"/>
              <a:ext cx="882660" cy="55517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256DC5B-183D-B1FB-901E-CF31B461312E}"/>
                </a:ext>
              </a:extLst>
            </p:cNvPr>
            <p:cNvSpPr txBox="1"/>
            <p:nvPr/>
          </p:nvSpPr>
          <p:spPr>
            <a:xfrm>
              <a:off x="5943600" y="6256550"/>
              <a:ext cx="1256987" cy="276999"/>
            </a:xfrm>
            <a:prstGeom prst="rect">
              <a:avLst/>
            </a:prstGeom>
            <a:noFill/>
          </p:spPr>
          <p:txBody>
            <a:bodyPr wrap="square" rtlCol="0">
              <a:spAutoFit/>
            </a:bodyPr>
            <a:lstStyle/>
            <a:p>
              <a:r>
                <a:rPr lang="en-NG" sz="1200" dirty="0"/>
                <a:t>Dr Genz</a:t>
              </a:r>
            </a:p>
          </p:txBody>
        </p:sp>
      </p:grpSp>
    </p:spTree>
    <p:extLst>
      <p:ext uri="{BB962C8B-B14F-4D97-AF65-F5344CB8AC3E}">
        <p14:creationId xmlns:p14="http://schemas.microsoft.com/office/powerpoint/2010/main" val="672818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0A33F-CB26-7326-D34D-2337235D83FF}"/>
              </a:ext>
            </a:extLst>
          </p:cNvPr>
          <p:cNvSpPr>
            <a:spLocks noGrp="1"/>
          </p:cNvSpPr>
          <p:nvPr>
            <p:ph type="title"/>
          </p:nvPr>
        </p:nvSpPr>
        <p:spPr/>
        <p:txBody>
          <a:bodyPr>
            <a:normAutofit fontScale="90000"/>
          </a:bodyPr>
          <a:lstStyle/>
          <a:p>
            <a:br>
              <a:rPr lang="en-NG" sz="2700" b="1" kern="100" dirty="0">
                <a:effectLst/>
                <a:ea typeface="Aptos" panose="020B0004020202020204" pitchFamily="34" charset="0"/>
                <a:cs typeface="Times New Roman" panose="02020603050405020304" pitchFamily="18" charset="0"/>
              </a:rPr>
            </a:br>
            <a:r>
              <a:rPr lang="en-NG" sz="5300" b="1" kern="100" dirty="0">
                <a:effectLst/>
                <a:ea typeface="Aptos" panose="020B0004020202020204" pitchFamily="34" charset="0"/>
                <a:cs typeface="Times New Roman" panose="02020603050405020304" pitchFamily="18" charset="0"/>
              </a:rPr>
              <a:t>Step 10. Obtain Approval</a:t>
            </a:r>
            <a:br>
              <a:rPr lang="en-NG" sz="4400" kern="100" dirty="0">
                <a:effectLst/>
                <a:latin typeface="Aptos" panose="020B0004020202020204" pitchFamily="34" charset="0"/>
                <a:ea typeface="Aptos" panose="020B0004020202020204" pitchFamily="34" charset="0"/>
                <a:cs typeface="Times New Roman" panose="02020603050405020304" pitchFamily="18" charset="0"/>
              </a:rPr>
            </a:br>
            <a:endParaRPr lang="en-NG" dirty="0"/>
          </a:p>
        </p:txBody>
      </p:sp>
      <p:sp>
        <p:nvSpPr>
          <p:cNvPr id="3" name="Content Placeholder 2">
            <a:extLst>
              <a:ext uri="{FF2B5EF4-FFF2-40B4-BE49-F238E27FC236}">
                <a16:creationId xmlns:a16="http://schemas.microsoft.com/office/drawing/2014/main" id="{4C8B5732-438D-0047-4296-01E17D1441A7}"/>
              </a:ext>
            </a:extLst>
          </p:cNvPr>
          <p:cNvSpPr>
            <a:spLocks noGrp="1"/>
          </p:cNvSpPr>
          <p:nvPr>
            <p:ph idx="1"/>
          </p:nvPr>
        </p:nvSpPr>
        <p:spPr>
          <a:xfrm>
            <a:off x="4457701" y="1381125"/>
            <a:ext cx="7339011" cy="4351338"/>
          </a:xfrm>
        </p:spPr>
        <p:txBody>
          <a:bodyPr>
            <a:normAutofit/>
          </a:bodyPr>
          <a:lstStyle/>
          <a:p>
            <a:pPr marL="342900" lvl="0" indent="-342900">
              <a:lnSpc>
                <a:spcPct val="115000"/>
              </a:lnSpc>
              <a:spcAft>
                <a:spcPts val="800"/>
              </a:spcAft>
              <a:buSzPts val="1000"/>
              <a:buFont typeface="Symbol" pitchFamily="2" charset="2"/>
              <a:buChar char=""/>
              <a:tabLst>
                <a:tab pos="457200" algn="l"/>
              </a:tabLst>
            </a:pPr>
            <a:r>
              <a:rPr lang="en-NG" b="1" kern="100" dirty="0">
                <a:effectLst/>
                <a:latin typeface="+mj-lt"/>
                <a:ea typeface="Aptos" panose="020B0004020202020204" pitchFamily="34" charset="0"/>
                <a:cs typeface="Times New Roman" panose="02020603050405020304" pitchFamily="18" charset="0"/>
              </a:rPr>
              <a:t>Review with stakeholders</a:t>
            </a:r>
            <a:r>
              <a:rPr lang="en-NG" kern="100" dirty="0">
                <a:effectLst/>
                <a:latin typeface="+mj-lt"/>
                <a:ea typeface="Aptos" panose="020B0004020202020204" pitchFamily="34" charset="0"/>
                <a:cs typeface="Times New Roman" panose="02020603050405020304" pitchFamily="18" charset="0"/>
              </a:rPr>
              <a:t>: Present the final design document, including objectives, structure, and materials, to key stakeholders (managers, clients, or SMEs) for review and approval.</a:t>
            </a:r>
          </a:p>
          <a:p>
            <a:pPr marL="342900" lvl="0" indent="-342900">
              <a:lnSpc>
                <a:spcPct val="115000"/>
              </a:lnSpc>
              <a:spcAft>
                <a:spcPts val="800"/>
              </a:spcAft>
              <a:buSzPts val="1000"/>
              <a:buFont typeface="Symbol" pitchFamily="2" charset="2"/>
              <a:buChar char=""/>
              <a:tabLst>
                <a:tab pos="457200" algn="l"/>
              </a:tabLst>
            </a:pPr>
            <a:r>
              <a:rPr lang="en-NG" b="1" kern="100" dirty="0">
                <a:effectLst/>
                <a:latin typeface="+mj-lt"/>
                <a:ea typeface="Aptos" panose="020B0004020202020204" pitchFamily="34" charset="0"/>
                <a:cs typeface="Times New Roman" panose="02020603050405020304" pitchFamily="18" charset="0"/>
              </a:rPr>
              <a:t>Make revisions</a:t>
            </a:r>
            <a:r>
              <a:rPr lang="en-NG" kern="100" dirty="0">
                <a:effectLst/>
                <a:latin typeface="+mj-lt"/>
                <a:ea typeface="Aptos" panose="020B0004020202020204" pitchFamily="34" charset="0"/>
                <a:cs typeface="Times New Roman" panose="02020603050405020304" pitchFamily="18" charset="0"/>
              </a:rPr>
              <a:t>: Adjust the design based on feedback to ensure the program meets the desired outcomes.</a:t>
            </a:r>
          </a:p>
          <a:p>
            <a:pPr marL="0" indent="0">
              <a:buNone/>
            </a:pPr>
            <a:endParaRPr lang="en-NG" dirty="0"/>
          </a:p>
        </p:txBody>
      </p:sp>
      <p:pic>
        <p:nvPicPr>
          <p:cNvPr id="10242" name="Picture 2" descr="Generated Image">
            <a:extLst>
              <a:ext uri="{FF2B5EF4-FFF2-40B4-BE49-F238E27FC236}">
                <a16:creationId xmlns:a16="http://schemas.microsoft.com/office/drawing/2014/main" id="{0C6FB27F-EC99-E901-3221-27935D2916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825625"/>
            <a:ext cx="3462338" cy="3462338"/>
          </a:xfrm>
          <a:prstGeom prst="teardrop">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602B81CC-DDED-F401-2578-5EFBBCAE66E0}"/>
              </a:ext>
            </a:extLst>
          </p:cNvPr>
          <p:cNvGrpSpPr/>
          <p:nvPr/>
        </p:nvGrpSpPr>
        <p:grpSpPr>
          <a:xfrm>
            <a:off x="4900612" y="6316882"/>
            <a:ext cx="2114551" cy="351986"/>
            <a:chOff x="4648200" y="6140889"/>
            <a:chExt cx="2552387" cy="555171"/>
          </a:xfrm>
        </p:grpSpPr>
        <p:pic>
          <p:nvPicPr>
            <p:cNvPr id="9" name="Picture 2" descr="YouTube launches new offshoot site ...">
              <a:extLst>
                <a:ext uri="{FF2B5EF4-FFF2-40B4-BE49-F238E27FC236}">
                  <a16:creationId xmlns:a16="http://schemas.microsoft.com/office/drawing/2014/main" id="{2BB63FE6-3883-8E3C-AB87-2DB928437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6256550"/>
              <a:ext cx="647700" cy="3238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ome - The GitHub Blog">
              <a:extLst>
                <a:ext uri="{FF2B5EF4-FFF2-40B4-BE49-F238E27FC236}">
                  <a16:creationId xmlns:a16="http://schemas.microsoft.com/office/drawing/2014/main" id="{D09C5652-0A32-3468-98E4-B2D409838E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5900" y="6140889"/>
              <a:ext cx="882660" cy="55517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0B03511-571C-81F3-7592-F55C1B9B4554}"/>
                </a:ext>
              </a:extLst>
            </p:cNvPr>
            <p:cNvSpPr txBox="1"/>
            <p:nvPr/>
          </p:nvSpPr>
          <p:spPr>
            <a:xfrm>
              <a:off x="5943600" y="6256550"/>
              <a:ext cx="1256987" cy="276999"/>
            </a:xfrm>
            <a:prstGeom prst="rect">
              <a:avLst/>
            </a:prstGeom>
            <a:noFill/>
          </p:spPr>
          <p:txBody>
            <a:bodyPr wrap="square" rtlCol="0">
              <a:spAutoFit/>
            </a:bodyPr>
            <a:lstStyle/>
            <a:p>
              <a:r>
                <a:rPr lang="en-NG" sz="1200" dirty="0"/>
                <a:t>Dr Genz</a:t>
              </a:r>
            </a:p>
          </p:txBody>
        </p:sp>
      </p:grpSp>
    </p:spTree>
    <p:extLst>
      <p:ext uri="{BB962C8B-B14F-4D97-AF65-F5344CB8AC3E}">
        <p14:creationId xmlns:p14="http://schemas.microsoft.com/office/powerpoint/2010/main" val="2351221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Generated Image">
            <a:extLst>
              <a:ext uri="{FF2B5EF4-FFF2-40B4-BE49-F238E27FC236}">
                <a16:creationId xmlns:a16="http://schemas.microsoft.com/office/drawing/2014/main" id="{B2DDBAF3-5219-09BA-9502-D452FE168C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2" y="2027450"/>
            <a:ext cx="3773276" cy="3773276"/>
          </a:xfrm>
          <a:prstGeom prst="teardrop">
            <a:avLst>
              <a:gd name="adj" fmla="val 142980"/>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CCEA318-7893-8644-3B14-480174A0F337}"/>
              </a:ext>
            </a:extLst>
          </p:cNvPr>
          <p:cNvSpPr>
            <a:spLocks noGrp="1"/>
          </p:cNvSpPr>
          <p:nvPr>
            <p:ph idx="1"/>
          </p:nvPr>
        </p:nvSpPr>
        <p:spPr>
          <a:xfrm>
            <a:off x="5172076" y="954087"/>
            <a:ext cx="6424612" cy="4732338"/>
          </a:xfrm>
        </p:spPr>
        <p:txBody>
          <a:bodyPr>
            <a:normAutofit/>
          </a:bodyPr>
          <a:lstStyle/>
          <a:p>
            <a:pPr marL="0" indent="0">
              <a:buNone/>
            </a:pPr>
            <a:r>
              <a:rPr lang="en-NG" sz="2600" dirty="0"/>
              <a:t>The key steps in the design phase include------and -------</a:t>
            </a:r>
          </a:p>
          <a:p>
            <a:pPr marL="457200" indent="-457200">
              <a:buFont typeface="+mj-lt"/>
              <a:buAutoNum type="alphaLcPeriod"/>
            </a:pPr>
            <a:r>
              <a:rPr lang="en-NG" sz="2600" kern="100" dirty="0">
                <a:effectLst/>
                <a:ea typeface="Aptos" panose="020B0004020202020204" pitchFamily="34" charset="0"/>
                <a:cs typeface="Times New Roman" panose="02020603050405020304" pitchFamily="18" charset="0"/>
              </a:rPr>
              <a:t>Conduct Pilot Testing </a:t>
            </a:r>
          </a:p>
          <a:p>
            <a:pPr marL="457200" indent="-457200">
              <a:buFont typeface="+mj-lt"/>
              <a:buAutoNum type="alphaLcPeriod"/>
            </a:pPr>
            <a:r>
              <a:rPr lang="en-NG" sz="2600" kern="100" dirty="0">
                <a:ea typeface="Aptos" panose="020B0004020202020204" pitchFamily="34" charset="0"/>
                <a:cs typeface="Times New Roman" panose="02020603050405020304" pitchFamily="18" charset="0"/>
              </a:rPr>
              <a:t>Set up support</a:t>
            </a:r>
          </a:p>
          <a:p>
            <a:pPr marL="457200" indent="-457200">
              <a:buFont typeface="+mj-lt"/>
              <a:buAutoNum type="alphaLcPeriod"/>
            </a:pPr>
            <a:r>
              <a:rPr lang="en-NG" sz="2600" kern="100" dirty="0">
                <a:effectLst/>
                <a:ea typeface="Aptos" panose="020B0004020202020204" pitchFamily="34" charset="0"/>
                <a:cs typeface="Times New Roman" panose="02020603050405020304" pitchFamily="18" charset="0"/>
              </a:rPr>
              <a:t>Develop Storyboards or Prototypes</a:t>
            </a:r>
          </a:p>
          <a:p>
            <a:pPr marL="457200" indent="-457200">
              <a:buFont typeface="+mj-lt"/>
              <a:buAutoNum type="alphaLcPeriod"/>
            </a:pPr>
            <a:r>
              <a:rPr lang="en-NG" sz="2600" kern="100" dirty="0">
                <a:ea typeface="Aptos" panose="020B0004020202020204" pitchFamily="34" charset="0"/>
                <a:cs typeface="Times New Roman" panose="02020603050405020304" pitchFamily="18" charset="0"/>
              </a:rPr>
              <a:t>Obtain aproval </a:t>
            </a:r>
          </a:p>
          <a:p>
            <a:endParaRPr lang="en-NG" dirty="0"/>
          </a:p>
        </p:txBody>
      </p:sp>
      <p:grpSp>
        <p:nvGrpSpPr>
          <p:cNvPr id="10" name="Group 9">
            <a:extLst>
              <a:ext uri="{FF2B5EF4-FFF2-40B4-BE49-F238E27FC236}">
                <a16:creationId xmlns:a16="http://schemas.microsoft.com/office/drawing/2014/main" id="{A0F9F561-5AC3-FDB8-36A9-3A72F4EDFE6C}"/>
              </a:ext>
            </a:extLst>
          </p:cNvPr>
          <p:cNvGrpSpPr/>
          <p:nvPr/>
        </p:nvGrpSpPr>
        <p:grpSpPr>
          <a:xfrm>
            <a:off x="5172076" y="6355202"/>
            <a:ext cx="2114551" cy="351986"/>
            <a:chOff x="4648200" y="6140889"/>
            <a:chExt cx="2552387" cy="555171"/>
          </a:xfrm>
        </p:grpSpPr>
        <p:pic>
          <p:nvPicPr>
            <p:cNvPr id="11" name="Picture 2" descr="YouTube launches new offshoot site ...">
              <a:extLst>
                <a:ext uri="{FF2B5EF4-FFF2-40B4-BE49-F238E27FC236}">
                  <a16:creationId xmlns:a16="http://schemas.microsoft.com/office/drawing/2014/main" id="{B25AA331-A5A3-EB43-2938-77308097E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6256550"/>
              <a:ext cx="647700" cy="3238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ome - The GitHub Blog">
              <a:extLst>
                <a:ext uri="{FF2B5EF4-FFF2-40B4-BE49-F238E27FC236}">
                  <a16:creationId xmlns:a16="http://schemas.microsoft.com/office/drawing/2014/main" id="{50B10113-D636-AB54-2EDC-00462E5A49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5900" y="6140889"/>
              <a:ext cx="882660" cy="55517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735F157-76F6-7172-D001-2C0CD9A51A91}"/>
                </a:ext>
              </a:extLst>
            </p:cNvPr>
            <p:cNvSpPr txBox="1"/>
            <p:nvPr/>
          </p:nvSpPr>
          <p:spPr>
            <a:xfrm>
              <a:off x="5943600" y="6256550"/>
              <a:ext cx="1256987" cy="276999"/>
            </a:xfrm>
            <a:prstGeom prst="rect">
              <a:avLst/>
            </a:prstGeom>
            <a:noFill/>
          </p:spPr>
          <p:txBody>
            <a:bodyPr wrap="square" rtlCol="0">
              <a:spAutoFit/>
            </a:bodyPr>
            <a:lstStyle/>
            <a:p>
              <a:r>
                <a:rPr lang="en-NG" sz="1200" dirty="0"/>
                <a:t>Dr Genz</a:t>
              </a:r>
            </a:p>
          </p:txBody>
        </p:sp>
      </p:grpSp>
    </p:spTree>
    <p:extLst>
      <p:ext uri="{BB962C8B-B14F-4D97-AF65-F5344CB8AC3E}">
        <p14:creationId xmlns:p14="http://schemas.microsoft.com/office/powerpoint/2010/main" val="4258751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C666ED-B19C-AD92-E988-08F579465564}"/>
              </a:ext>
            </a:extLst>
          </p:cNvPr>
          <p:cNvGrpSpPr/>
          <p:nvPr/>
        </p:nvGrpSpPr>
        <p:grpSpPr>
          <a:xfrm>
            <a:off x="5038724" y="6316882"/>
            <a:ext cx="2114551" cy="351986"/>
            <a:chOff x="4648200" y="6140889"/>
            <a:chExt cx="2552387" cy="555171"/>
          </a:xfrm>
        </p:grpSpPr>
        <p:pic>
          <p:nvPicPr>
            <p:cNvPr id="5" name="Picture 2" descr="YouTube launches new offshoot site ...">
              <a:extLst>
                <a:ext uri="{FF2B5EF4-FFF2-40B4-BE49-F238E27FC236}">
                  <a16:creationId xmlns:a16="http://schemas.microsoft.com/office/drawing/2014/main" id="{17171A6A-C8AA-8F3E-B65E-F29FC6787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6256550"/>
              <a:ext cx="647700" cy="3238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ome - The GitHub Blog">
              <a:extLst>
                <a:ext uri="{FF2B5EF4-FFF2-40B4-BE49-F238E27FC236}">
                  <a16:creationId xmlns:a16="http://schemas.microsoft.com/office/drawing/2014/main" id="{3F2DF493-DBA2-6271-4085-A953AF4284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5900" y="6140889"/>
              <a:ext cx="882660" cy="5551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831354A-900C-A247-5FEC-6ACCEC422A14}"/>
                </a:ext>
              </a:extLst>
            </p:cNvPr>
            <p:cNvSpPr txBox="1"/>
            <p:nvPr/>
          </p:nvSpPr>
          <p:spPr>
            <a:xfrm>
              <a:off x="5943600" y="6256550"/>
              <a:ext cx="1256987" cy="276999"/>
            </a:xfrm>
            <a:prstGeom prst="rect">
              <a:avLst/>
            </a:prstGeom>
            <a:noFill/>
          </p:spPr>
          <p:txBody>
            <a:bodyPr wrap="square" rtlCol="0">
              <a:spAutoFit/>
            </a:bodyPr>
            <a:lstStyle/>
            <a:p>
              <a:r>
                <a:rPr lang="en-NG" sz="1200" dirty="0"/>
                <a:t>Dr Genz</a:t>
              </a:r>
            </a:p>
          </p:txBody>
        </p:sp>
      </p:grpSp>
      <p:sp>
        <p:nvSpPr>
          <p:cNvPr id="9" name="TextBox 8">
            <a:extLst>
              <a:ext uri="{FF2B5EF4-FFF2-40B4-BE49-F238E27FC236}">
                <a16:creationId xmlns:a16="http://schemas.microsoft.com/office/drawing/2014/main" id="{3AF7A466-AFB3-3583-55F3-CE93A9950981}"/>
              </a:ext>
            </a:extLst>
          </p:cNvPr>
          <p:cNvSpPr txBox="1"/>
          <p:nvPr/>
        </p:nvSpPr>
        <p:spPr>
          <a:xfrm>
            <a:off x="711236" y="2466022"/>
            <a:ext cx="10801350" cy="2246769"/>
          </a:xfrm>
          <a:prstGeom prst="rect">
            <a:avLst/>
          </a:prstGeom>
          <a:noFill/>
        </p:spPr>
        <p:txBody>
          <a:bodyPr wrap="square">
            <a:spAutoFit/>
          </a:bodyPr>
          <a:lstStyle/>
          <a:p>
            <a:pPr marL="0" indent="0">
              <a:buNone/>
            </a:pPr>
            <a:r>
              <a:rPr lang="en-NG" sz="2800" dirty="0"/>
              <a:t>The key steps in the design phase includes------and -------</a:t>
            </a:r>
          </a:p>
          <a:p>
            <a:pPr marL="457200" indent="-457200">
              <a:buFont typeface="+mj-lt"/>
              <a:buAutoNum type="alphaLcPeriod"/>
            </a:pPr>
            <a:r>
              <a:rPr lang="en-NG" sz="2800" kern="100" dirty="0">
                <a:effectLst/>
                <a:ea typeface="Aptos" panose="020B0004020202020204" pitchFamily="34" charset="0"/>
                <a:cs typeface="Times New Roman" panose="02020603050405020304" pitchFamily="18" charset="0"/>
              </a:rPr>
              <a:t>Conduct Pilot Testing </a:t>
            </a:r>
          </a:p>
          <a:p>
            <a:pPr marL="457200" indent="-457200">
              <a:buFont typeface="+mj-lt"/>
              <a:buAutoNum type="alphaLcPeriod"/>
            </a:pPr>
            <a:r>
              <a:rPr lang="en-NG" sz="2800" kern="100" dirty="0">
                <a:ea typeface="Aptos" panose="020B0004020202020204" pitchFamily="34" charset="0"/>
                <a:cs typeface="Times New Roman" panose="02020603050405020304" pitchFamily="18" charset="0"/>
              </a:rPr>
              <a:t>Set up support</a:t>
            </a:r>
          </a:p>
          <a:p>
            <a:pPr marL="457200" indent="-457200">
              <a:buFont typeface="+mj-lt"/>
              <a:buAutoNum type="alphaLcPeriod"/>
            </a:pPr>
            <a:r>
              <a:rPr lang="en-NG" sz="2800" kern="100" dirty="0">
                <a:solidFill>
                  <a:srgbClr val="00B050"/>
                </a:solidFill>
                <a:effectLst/>
                <a:ea typeface="Aptos" panose="020B0004020202020204" pitchFamily="34" charset="0"/>
                <a:cs typeface="Times New Roman" panose="02020603050405020304" pitchFamily="18" charset="0"/>
              </a:rPr>
              <a:t>Develop Storyboards or Prototypes</a:t>
            </a:r>
          </a:p>
          <a:p>
            <a:pPr marL="457200" indent="-457200">
              <a:buFont typeface="+mj-lt"/>
              <a:buAutoNum type="alphaLcPeriod"/>
            </a:pPr>
            <a:r>
              <a:rPr lang="en-NG" sz="2800" kern="100" dirty="0">
                <a:solidFill>
                  <a:srgbClr val="00B050"/>
                </a:solidFill>
                <a:ea typeface="Aptos" panose="020B0004020202020204" pitchFamily="34" charset="0"/>
                <a:cs typeface="Times New Roman" panose="02020603050405020304" pitchFamily="18" charset="0"/>
              </a:rPr>
              <a:t>Obtain aproval </a:t>
            </a:r>
          </a:p>
        </p:txBody>
      </p:sp>
      <p:pic>
        <p:nvPicPr>
          <p:cNvPr id="16386" name="Picture 2" descr="Generated Image">
            <a:extLst>
              <a:ext uri="{FF2B5EF4-FFF2-40B4-BE49-F238E27FC236}">
                <a16:creationId xmlns:a16="http://schemas.microsoft.com/office/drawing/2014/main" id="{552D2E1F-925D-21B2-1682-7418376BC0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9167"/>
          <a:stretch/>
        </p:blipFill>
        <p:spPr bwMode="auto">
          <a:xfrm>
            <a:off x="0" y="0"/>
            <a:ext cx="12192000" cy="1897410"/>
          </a:xfrm>
          <a:prstGeom prst="rect">
            <a:avLst/>
          </a:prstGeom>
          <a:noFill/>
          <a:effectLst>
            <a:glow rad="228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919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7964945-B846-7920-FF6B-94BE48C4A1ED}"/>
              </a:ext>
            </a:extLst>
          </p:cNvPr>
          <p:cNvGrpSpPr/>
          <p:nvPr/>
        </p:nvGrpSpPr>
        <p:grpSpPr>
          <a:xfrm>
            <a:off x="4786312" y="6492875"/>
            <a:ext cx="2114551" cy="351986"/>
            <a:chOff x="4648200" y="6140889"/>
            <a:chExt cx="2552387" cy="555171"/>
          </a:xfrm>
        </p:grpSpPr>
        <p:pic>
          <p:nvPicPr>
            <p:cNvPr id="9" name="Picture 2" descr="YouTube launches new offshoot site ...">
              <a:extLst>
                <a:ext uri="{FF2B5EF4-FFF2-40B4-BE49-F238E27FC236}">
                  <a16:creationId xmlns:a16="http://schemas.microsoft.com/office/drawing/2014/main" id="{5530C5D9-DAC6-34CA-9989-610707D6C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6256550"/>
              <a:ext cx="647700" cy="3238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ome - The GitHub Blog">
              <a:extLst>
                <a:ext uri="{FF2B5EF4-FFF2-40B4-BE49-F238E27FC236}">
                  <a16:creationId xmlns:a16="http://schemas.microsoft.com/office/drawing/2014/main" id="{836F052F-8AF9-3898-E28F-87D2861E0B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5900" y="6140889"/>
              <a:ext cx="882660" cy="55517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A1C4A6C-8DB7-3119-4044-387C50B659B1}"/>
                </a:ext>
              </a:extLst>
            </p:cNvPr>
            <p:cNvSpPr txBox="1"/>
            <p:nvPr/>
          </p:nvSpPr>
          <p:spPr>
            <a:xfrm>
              <a:off x="5943600" y="6256550"/>
              <a:ext cx="1256987" cy="276999"/>
            </a:xfrm>
            <a:prstGeom prst="rect">
              <a:avLst/>
            </a:prstGeom>
            <a:noFill/>
          </p:spPr>
          <p:txBody>
            <a:bodyPr wrap="square" rtlCol="0">
              <a:spAutoFit/>
            </a:bodyPr>
            <a:lstStyle/>
            <a:p>
              <a:r>
                <a:rPr lang="en-NG" sz="1200" dirty="0"/>
                <a:t>Dr Genz</a:t>
              </a:r>
            </a:p>
          </p:txBody>
        </p:sp>
      </p:grpSp>
      <p:pic>
        <p:nvPicPr>
          <p:cNvPr id="15" name="Picture 14" descr="A red and black sign with text&#10;&#10;Description automatically generated">
            <a:extLst>
              <a:ext uri="{FF2B5EF4-FFF2-40B4-BE49-F238E27FC236}">
                <a16:creationId xmlns:a16="http://schemas.microsoft.com/office/drawing/2014/main" id="{4E52B0A4-F8C2-C07E-0E94-CB7E1A67243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209800" y="1369151"/>
            <a:ext cx="7772400" cy="2814788"/>
          </a:xfrm>
          <a:prstGeom prst="rect">
            <a:avLst/>
          </a:prstGeom>
        </p:spPr>
      </p:pic>
      <p:sp>
        <p:nvSpPr>
          <p:cNvPr id="2" name="TextBox 1">
            <a:extLst>
              <a:ext uri="{FF2B5EF4-FFF2-40B4-BE49-F238E27FC236}">
                <a16:creationId xmlns:a16="http://schemas.microsoft.com/office/drawing/2014/main" id="{2590A1C3-536F-3071-0E7E-B398647E3DBB}"/>
              </a:ext>
            </a:extLst>
          </p:cNvPr>
          <p:cNvSpPr txBox="1"/>
          <p:nvPr/>
        </p:nvSpPr>
        <p:spPr>
          <a:xfrm>
            <a:off x="8653584" y="3319272"/>
            <a:ext cx="1502352" cy="461665"/>
          </a:xfrm>
          <a:prstGeom prst="rect">
            <a:avLst/>
          </a:prstGeom>
          <a:noFill/>
        </p:spPr>
        <p:txBody>
          <a:bodyPr wrap="square" rtlCol="0">
            <a:spAutoFit/>
          </a:bodyPr>
          <a:lstStyle/>
          <a:p>
            <a:r>
              <a:rPr lang="en-NG" sz="2400" b="1" dirty="0"/>
              <a:t>Dr Genz</a:t>
            </a:r>
          </a:p>
        </p:txBody>
      </p:sp>
    </p:spTree>
    <p:extLst>
      <p:ext uri="{BB962C8B-B14F-4D97-AF65-F5344CB8AC3E}">
        <p14:creationId xmlns:p14="http://schemas.microsoft.com/office/powerpoint/2010/main" val="381809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51818D-5974-70E4-A0BB-8D7FD5FB1D1A}"/>
              </a:ext>
            </a:extLst>
          </p:cNvPr>
          <p:cNvSpPr>
            <a:spLocks noGrp="1"/>
          </p:cNvSpPr>
          <p:nvPr>
            <p:ph type="title"/>
          </p:nvPr>
        </p:nvSpPr>
        <p:spPr>
          <a:xfrm>
            <a:off x="586478" y="1683756"/>
            <a:ext cx="3115265" cy="2396359"/>
          </a:xfrm>
        </p:spPr>
        <p:txBody>
          <a:bodyPr anchor="b">
            <a:normAutofit/>
          </a:bodyPr>
          <a:lstStyle/>
          <a:p>
            <a:pPr algn="r"/>
            <a:r>
              <a:rPr lang="en-NG" sz="3100" b="1" dirty="0">
                <a:solidFill>
                  <a:srgbClr val="FFFFFF"/>
                </a:solidFill>
                <a:latin typeface="Century" panose="02040604050505020304" pitchFamily="18" charset="0"/>
              </a:rPr>
              <a:t>Learning objectives for the module</a:t>
            </a:r>
            <a:br>
              <a:rPr lang="en-NG" sz="3100" dirty="0">
                <a:solidFill>
                  <a:srgbClr val="FFFFFF"/>
                </a:solidFill>
              </a:rPr>
            </a:br>
            <a:br>
              <a:rPr lang="en-NG" sz="3100" dirty="0">
                <a:solidFill>
                  <a:srgbClr val="FFFFFF"/>
                </a:solidFill>
              </a:rPr>
            </a:br>
            <a:endParaRPr lang="en-NG" sz="3100" dirty="0">
              <a:solidFill>
                <a:srgbClr val="FFFFFF"/>
              </a:solidFill>
            </a:endParaRPr>
          </a:p>
        </p:txBody>
      </p:sp>
      <p:graphicFrame>
        <p:nvGraphicFramePr>
          <p:cNvPr id="5" name="Content Placeholder 2">
            <a:extLst>
              <a:ext uri="{FF2B5EF4-FFF2-40B4-BE49-F238E27FC236}">
                <a16:creationId xmlns:a16="http://schemas.microsoft.com/office/drawing/2014/main" id="{4603807A-815F-450F-75DD-926AF9AA4BCA}"/>
              </a:ext>
            </a:extLst>
          </p:cNvPr>
          <p:cNvGraphicFramePr>
            <a:graphicFrameLocks noGrp="1"/>
          </p:cNvGraphicFramePr>
          <p:nvPr>
            <p:ph idx="1"/>
            <p:extLst>
              <p:ext uri="{D42A27DB-BD31-4B8C-83A1-F6EECF244321}">
                <p14:modId xmlns:p14="http://schemas.microsoft.com/office/powerpoint/2010/main" val="3264158392"/>
              </p:ext>
            </p:extLst>
          </p:nvPr>
        </p:nvGraphicFramePr>
        <p:xfrm>
          <a:off x="4905052" y="332237"/>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a:extLst>
              <a:ext uri="{FF2B5EF4-FFF2-40B4-BE49-F238E27FC236}">
                <a16:creationId xmlns:a16="http://schemas.microsoft.com/office/drawing/2014/main" id="{F96935AB-05C5-25CC-525C-C6917798FF81}"/>
              </a:ext>
            </a:extLst>
          </p:cNvPr>
          <p:cNvGrpSpPr/>
          <p:nvPr/>
        </p:nvGrpSpPr>
        <p:grpSpPr>
          <a:xfrm>
            <a:off x="6400800" y="6439757"/>
            <a:ext cx="2114551" cy="351986"/>
            <a:chOff x="4648200" y="6140889"/>
            <a:chExt cx="2552387" cy="555171"/>
          </a:xfrm>
        </p:grpSpPr>
        <p:pic>
          <p:nvPicPr>
            <p:cNvPr id="6" name="Picture 2" descr="YouTube launches new offshoot site ...">
              <a:extLst>
                <a:ext uri="{FF2B5EF4-FFF2-40B4-BE49-F238E27FC236}">
                  <a16:creationId xmlns:a16="http://schemas.microsoft.com/office/drawing/2014/main" id="{3E500F87-3ED1-A152-D7C6-96BBEF9616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6256550"/>
              <a:ext cx="647700" cy="323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ome - The GitHub Blog">
              <a:extLst>
                <a:ext uri="{FF2B5EF4-FFF2-40B4-BE49-F238E27FC236}">
                  <a16:creationId xmlns:a16="http://schemas.microsoft.com/office/drawing/2014/main" id="{351A80EC-7BE4-1D17-F0D6-BD28F9F759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5900" y="6140889"/>
              <a:ext cx="882660" cy="55517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7251984-DB23-80F5-0B2C-8F1B8A3812A6}"/>
                </a:ext>
              </a:extLst>
            </p:cNvPr>
            <p:cNvSpPr txBox="1"/>
            <p:nvPr/>
          </p:nvSpPr>
          <p:spPr>
            <a:xfrm>
              <a:off x="5943600" y="6256550"/>
              <a:ext cx="1256987" cy="276999"/>
            </a:xfrm>
            <a:prstGeom prst="rect">
              <a:avLst/>
            </a:prstGeom>
            <a:noFill/>
          </p:spPr>
          <p:txBody>
            <a:bodyPr wrap="square" rtlCol="0">
              <a:spAutoFit/>
            </a:bodyPr>
            <a:lstStyle/>
            <a:p>
              <a:r>
                <a:rPr lang="en-NG" sz="1200" dirty="0"/>
                <a:t>Dr Genz</a:t>
              </a:r>
            </a:p>
          </p:txBody>
        </p:sp>
      </p:grpSp>
    </p:spTree>
    <p:extLst>
      <p:ext uri="{BB962C8B-B14F-4D97-AF65-F5344CB8AC3E}">
        <p14:creationId xmlns:p14="http://schemas.microsoft.com/office/powerpoint/2010/main" val="3525575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9F25765-0DA9-90E8-7412-9EB49B90A331}"/>
              </a:ext>
            </a:extLst>
          </p:cNvPr>
          <p:cNvSpPr txBox="1">
            <a:spLocks/>
          </p:cNvSpPr>
          <p:nvPr/>
        </p:nvSpPr>
        <p:spPr>
          <a:xfrm>
            <a:off x="246586" y="277600"/>
            <a:ext cx="10515600" cy="726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a:latin typeface="Century" panose="02040604050505020304" pitchFamily="18" charset="0"/>
              </a:rPr>
              <a:t>What is ADDIE</a:t>
            </a:r>
            <a:endParaRPr lang="en-GB" sz="4000" b="1" dirty="0">
              <a:latin typeface="Century" panose="02040604050505020304" pitchFamily="18" charset="0"/>
            </a:endParaRPr>
          </a:p>
        </p:txBody>
      </p:sp>
      <p:sp>
        <p:nvSpPr>
          <p:cNvPr id="7" name="Rectangle 6">
            <a:extLst>
              <a:ext uri="{FF2B5EF4-FFF2-40B4-BE49-F238E27FC236}">
                <a16:creationId xmlns:a16="http://schemas.microsoft.com/office/drawing/2014/main" id="{F76C21BC-3F71-D557-BFC6-8124FC61C059}"/>
              </a:ext>
            </a:extLst>
          </p:cNvPr>
          <p:cNvSpPr/>
          <p:nvPr/>
        </p:nvSpPr>
        <p:spPr>
          <a:xfrm>
            <a:off x="382884" y="1510497"/>
            <a:ext cx="1983600" cy="1705510"/>
          </a:xfrm>
          <a:prstGeom prst="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800" dirty="0">
                <a:latin typeface="Georgia" panose="02040502050405020303" pitchFamily="18" charset="0"/>
              </a:rPr>
              <a:t>A</a:t>
            </a:r>
          </a:p>
        </p:txBody>
      </p:sp>
      <p:sp>
        <p:nvSpPr>
          <p:cNvPr id="8" name="Rectangle 7">
            <a:extLst>
              <a:ext uri="{FF2B5EF4-FFF2-40B4-BE49-F238E27FC236}">
                <a16:creationId xmlns:a16="http://schemas.microsoft.com/office/drawing/2014/main" id="{373C2F89-C3B6-93EF-16D3-E56CFC37D2E6}"/>
              </a:ext>
            </a:extLst>
          </p:cNvPr>
          <p:cNvSpPr/>
          <p:nvPr/>
        </p:nvSpPr>
        <p:spPr>
          <a:xfrm>
            <a:off x="382883" y="3390471"/>
            <a:ext cx="1983600" cy="452260"/>
          </a:xfrm>
          <a:prstGeom prst="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900" dirty="0">
                <a:latin typeface="Georgia" panose="02040502050405020303" pitchFamily="18" charset="0"/>
              </a:rPr>
              <a:t>Analysis</a:t>
            </a:r>
          </a:p>
        </p:txBody>
      </p:sp>
      <p:sp>
        <p:nvSpPr>
          <p:cNvPr id="9" name="Rectangle 8">
            <a:extLst>
              <a:ext uri="{FF2B5EF4-FFF2-40B4-BE49-F238E27FC236}">
                <a16:creationId xmlns:a16="http://schemas.microsoft.com/office/drawing/2014/main" id="{1284B0AD-B02D-C690-B021-E8ED186828B5}"/>
              </a:ext>
            </a:extLst>
          </p:cNvPr>
          <p:cNvSpPr/>
          <p:nvPr/>
        </p:nvSpPr>
        <p:spPr>
          <a:xfrm>
            <a:off x="2764774" y="1510497"/>
            <a:ext cx="1984624" cy="1705510"/>
          </a:xfrm>
          <a:prstGeom prst="rect">
            <a:avLst/>
          </a:prstGeom>
          <a:solidFill>
            <a:schemeClr val="accent2">
              <a:lumMod val="7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800" dirty="0">
                <a:latin typeface="Georgia" panose="02040502050405020303" pitchFamily="18" charset="0"/>
              </a:rPr>
              <a:t>D</a:t>
            </a:r>
          </a:p>
        </p:txBody>
      </p:sp>
      <p:sp>
        <p:nvSpPr>
          <p:cNvPr id="10" name="Rectangle 9">
            <a:extLst>
              <a:ext uri="{FF2B5EF4-FFF2-40B4-BE49-F238E27FC236}">
                <a16:creationId xmlns:a16="http://schemas.microsoft.com/office/drawing/2014/main" id="{EA34B0DB-66A1-43AF-4047-0C487DFD92F3}"/>
              </a:ext>
            </a:extLst>
          </p:cNvPr>
          <p:cNvSpPr/>
          <p:nvPr/>
        </p:nvSpPr>
        <p:spPr>
          <a:xfrm>
            <a:off x="2764773" y="3390471"/>
            <a:ext cx="1984624" cy="452260"/>
          </a:xfrm>
          <a:prstGeom prst="rect">
            <a:avLst/>
          </a:prstGeom>
          <a:solidFill>
            <a:schemeClr val="accent2">
              <a:lumMod val="7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900" dirty="0">
                <a:latin typeface="Georgia" panose="02040502050405020303" pitchFamily="18" charset="0"/>
              </a:rPr>
              <a:t>Design</a:t>
            </a:r>
          </a:p>
        </p:txBody>
      </p:sp>
      <p:sp>
        <p:nvSpPr>
          <p:cNvPr id="11" name="Rectangle 10">
            <a:extLst>
              <a:ext uri="{FF2B5EF4-FFF2-40B4-BE49-F238E27FC236}">
                <a16:creationId xmlns:a16="http://schemas.microsoft.com/office/drawing/2014/main" id="{488B32D7-C20D-5EA0-8EEB-A97CFBB02120}"/>
              </a:ext>
            </a:extLst>
          </p:cNvPr>
          <p:cNvSpPr/>
          <p:nvPr/>
        </p:nvSpPr>
        <p:spPr>
          <a:xfrm>
            <a:off x="5262249" y="1510497"/>
            <a:ext cx="1983600" cy="1705510"/>
          </a:xfrm>
          <a:prstGeom prst="rect">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800" dirty="0">
                <a:latin typeface="Georgia" panose="02040502050405020303" pitchFamily="18" charset="0"/>
              </a:rPr>
              <a:t>D</a:t>
            </a:r>
          </a:p>
        </p:txBody>
      </p:sp>
      <p:sp>
        <p:nvSpPr>
          <p:cNvPr id="12" name="Rectangle 11">
            <a:extLst>
              <a:ext uri="{FF2B5EF4-FFF2-40B4-BE49-F238E27FC236}">
                <a16:creationId xmlns:a16="http://schemas.microsoft.com/office/drawing/2014/main" id="{60B485DD-16E8-F7D5-D13F-13202F9072A3}"/>
              </a:ext>
            </a:extLst>
          </p:cNvPr>
          <p:cNvSpPr/>
          <p:nvPr/>
        </p:nvSpPr>
        <p:spPr>
          <a:xfrm>
            <a:off x="5262248" y="3390471"/>
            <a:ext cx="1983600" cy="452260"/>
          </a:xfrm>
          <a:prstGeom prst="rect">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900" dirty="0">
                <a:latin typeface="Georgia" panose="02040502050405020303" pitchFamily="18" charset="0"/>
              </a:rPr>
              <a:t>Development</a:t>
            </a:r>
          </a:p>
        </p:txBody>
      </p:sp>
      <p:sp>
        <p:nvSpPr>
          <p:cNvPr id="13" name="Rectangle 12">
            <a:extLst>
              <a:ext uri="{FF2B5EF4-FFF2-40B4-BE49-F238E27FC236}">
                <a16:creationId xmlns:a16="http://schemas.microsoft.com/office/drawing/2014/main" id="{0380E665-1576-E6DA-BFD3-B7B0D650B80D}"/>
              </a:ext>
            </a:extLst>
          </p:cNvPr>
          <p:cNvSpPr/>
          <p:nvPr/>
        </p:nvSpPr>
        <p:spPr>
          <a:xfrm>
            <a:off x="7655268" y="1510497"/>
            <a:ext cx="1983600" cy="1705510"/>
          </a:xfrm>
          <a:prstGeom prst="rect">
            <a:avLst/>
          </a:prstGeom>
          <a:solidFill>
            <a:srgbClr val="00206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800" dirty="0">
                <a:latin typeface="Georgia" panose="02040502050405020303" pitchFamily="18" charset="0"/>
              </a:rPr>
              <a:t>I</a:t>
            </a:r>
          </a:p>
        </p:txBody>
      </p:sp>
      <p:sp>
        <p:nvSpPr>
          <p:cNvPr id="14" name="Rectangle 13">
            <a:extLst>
              <a:ext uri="{FF2B5EF4-FFF2-40B4-BE49-F238E27FC236}">
                <a16:creationId xmlns:a16="http://schemas.microsoft.com/office/drawing/2014/main" id="{079B1397-24C0-4BA5-8F87-6CDDE29A394D}"/>
              </a:ext>
            </a:extLst>
          </p:cNvPr>
          <p:cNvSpPr/>
          <p:nvPr/>
        </p:nvSpPr>
        <p:spPr>
          <a:xfrm>
            <a:off x="7655267" y="3390471"/>
            <a:ext cx="1983600" cy="452260"/>
          </a:xfrm>
          <a:prstGeom prst="rect">
            <a:avLst/>
          </a:prstGeom>
          <a:solidFill>
            <a:srgbClr val="00206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900" dirty="0">
                <a:latin typeface="Georgia" panose="02040502050405020303" pitchFamily="18" charset="0"/>
              </a:rPr>
              <a:t>Implementation</a:t>
            </a:r>
          </a:p>
        </p:txBody>
      </p:sp>
      <p:sp>
        <p:nvSpPr>
          <p:cNvPr id="15" name="Rectangle 14">
            <a:extLst>
              <a:ext uri="{FF2B5EF4-FFF2-40B4-BE49-F238E27FC236}">
                <a16:creationId xmlns:a16="http://schemas.microsoft.com/office/drawing/2014/main" id="{A521EAC8-4DAF-E916-FC6A-6C72A2D88E15}"/>
              </a:ext>
            </a:extLst>
          </p:cNvPr>
          <p:cNvSpPr/>
          <p:nvPr/>
        </p:nvSpPr>
        <p:spPr>
          <a:xfrm>
            <a:off x="9961814" y="1510497"/>
            <a:ext cx="1983600" cy="1705510"/>
          </a:xfrm>
          <a:prstGeom prst="rect">
            <a:avLst/>
          </a:prstGeom>
          <a:solidFill>
            <a:srgbClr val="00B05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800" dirty="0">
                <a:latin typeface="Georgia" panose="02040502050405020303" pitchFamily="18" charset="0"/>
              </a:rPr>
              <a:t>E</a:t>
            </a:r>
          </a:p>
        </p:txBody>
      </p:sp>
      <p:sp>
        <p:nvSpPr>
          <p:cNvPr id="16" name="Rectangle 15">
            <a:extLst>
              <a:ext uri="{FF2B5EF4-FFF2-40B4-BE49-F238E27FC236}">
                <a16:creationId xmlns:a16="http://schemas.microsoft.com/office/drawing/2014/main" id="{39DE4245-74AE-6ED0-BA47-D7B4F16355D9}"/>
              </a:ext>
            </a:extLst>
          </p:cNvPr>
          <p:cNvSpPr/>
          <p:nvPr/>
        </p:nvSpPr>
        <p:spPr>
          <a:xfrm>
            <a:off x="9961813" y="3390471"/>
            <a:ext cx="1983600" cy="452260"/>
          </a:xfrm>
          <a:prstGeom prst="rect">
            <a:avLst/>
          </a:prstGeom>
          <a:solidFill>
            <a:srgbClr val="00B05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900" dirty="0">
                <a:latin typeface="Georgia" panose="02040502050405020303" pitchFamily="18" charset="0"/>
              </a:rPr>
              <a:t>Evaluation</a:t>
            </a:r>
          </a:p>
        </p:txBody>
      </p:sp>
      <p:sp>
        <p:nvSpPr>
          <p:cNvPr id="17" name="Rectangle 16">
            <a:extLst>
              <a:ext uri="{FF2B5EF4-FFF2-40B4-BE49-F238E27FC236}">
                <a16:creationId xmlns:a16="http://schemas.microsoft.com/office/drawing/2014/main" id="{A5663750-8EC9-AE06-7780-A18D511A263C}"/>
              </a:ext>
            </a:extLst>
          </p:cNvPr>
          <p:cNvSpPr/>
          <p:nvPr/>
        </p:nvSpPr>
        <p:spPr>
          <a:xfrm>
            <a:off x="606174" y="4571804"/>
            <a:ext cx="3698697" cy="15513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solidFill>
                  <a:schemeClr val="tx1">
                    <a:lumMod val="95000"/>
                    <a:lumOff val="5000"/>
                  </a:schemeClr>
                </a:solidFill>
                <a:latin typeface="Georgia" panose="02040502050405020303" pitchFamily="18" charset="0"/>
                <a:ea typeface="Cascadia Mono" panose="020B0609020000020004" pitchFamily="49" charset="0"/>
                <a:cs typeface="Cascadia Mono" panose="020B0609020000020004" pitchFamily="49" charset="0"/>
              </a:rPr>
              <a:t>Created in the 1970’s</a:t>
            </a:r>
            <a:endParaRPr lang="en-GB" b="1" dirty="0">
              <a:solidFill>
                <a:schemeClr val="tx1">
                  <a:lumMod val="95000"/>
                  <a:lumOff val="5000"/>
                </a:schemeClr>
              </a:solidFill>
            </a:endParaRPr>
          </a:p>
        </p:txBody>
      </p:sp>
      <p:sp>
        <p:nvSpPr>
          <p:cNvPr id="18" name="Rectangle 17">
            <a:extLst>
              <a:ext uri="{FF2B5EF4-FFF2-40B4-BE49-F238E27FC236}">
                <a16:creationId xmlns:a16="http://schemas.microsoft.com/office/drawing/2014/main" id="{7A0F7651-F4AF-75D5-3D98-857468B06D88}"/>
              </a:ext>
            </a:extLst>
          </p:cNvPr>
          <p:cNvSpPr/>
          <p:nvPr/>
        </p:nvSpPr>
        <p:spPr>
          <a:xfrm>
            <a:off x="7423071" y="4602822"/>
            <a:ext cx="4522342" cy="15513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GB" sz="1800" b="1" dirty="0">
                <a:solidFill>
                  <a:schemeClr val="tx1">
                    <a:lumMod val="95000"/>
                    <a:lumOff val="5000"/>
                  </a:schemeClr>
                </a:solidFill>
                <a:latin typeface="Georgia" panose="02040502050405020303" pitchFamily="18" charset="0"/>
                <a:ea typeface="Cascadia Mono" panose="020B0609020000020004" pitchFamily="49" charset="0"/>
                <a:cs typeface="Cascadia Mono" panose="020B0609020000020004" pitchFamily="49" charset="0"/>
              </a:rPr>
              <a:t>Centre for Educational Technology at Florida State University </a:t>
            </a:r>
          </a:p>
        </p:txBody>
      </p:sp>
      <p:pic>
        <p:nvPicPr>
          <p:cNvPr id="19" name="Graphic 18" descr="Schoolhouse with solid fill">
            <a:extLst>
              <a:ext uri="{FF2B5EF4-FFF2-40B4-BE49-F238E27FC236}">
                <a16:creationId xmlns:a16="http://schemas.microsoft.com/office/drawing/2014/main" id="{D8738F1D-CE5C-79A5-737F-9E9297FA13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58670" y="4921124"/>
            <a:ext cx="852758" cy="852758"/>
          </a:xfrm>
          <a:prstGeom prst="rect">
            <a:avLst/>
          </a:prstGeom>
        </p:spPr>
      </p:pic>
      <p:pic>
        <p:nvPicPr>
          <p:cNvPr id="20" name="Graphic 19" descr="Monthly calendar with solid fill">
            <a:extLst>
              <a:ext uri="{FF2B5EF4-FFF2-40B4-BE49-F238E27FC236}">
                <a16:creationId xmlns:a16="http://schemas.microsoft.com/office/drawing/2014/main" id="{B1887480-B6F9-3E11-9311-25DCDAF063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6448" y="5026486"/>
            <a:ext cx="600938" cy="600938"/>
          </a:xfrm>
          <a:prstGeom prst="rect">
            <a:avLst/>
          </a:prstGeom>
        </p:spPr>
      </p:pic>
      <p:grpSp>
        <p:nvGrpSpPr>
          <p:cNvPr id="21" name="Group 20">
            <a:extLst>
              <a:ext uri="{FF2B5EF4-FFF2-40B4-BE49-F238E27FC236}">
                <a16:creationId xmlns:a16="http://schemas.microsoft.com/office/drawing/2014/main" id="{EEAF4714-15DB-B40F-94A5-7CA5125D9A09}"/>
              </a:ext>
            </a:extLst>
          </p:cNvPr>
          <p:cNvGrpSpPr/>
          <p:nvPr/>
        </p:nvGrpSpPr>
        <p:grpSpPr>
          <a:xfrm>
            <a:off x="4725270" y="6404407"/>
            <a:ext cx="2114551" cy="351986"/>
            <a:chOff x="4648200" y="6140889"/>
            <a:chExt cx="2552387" cy="555171"/>
          </a:xfrm>
        </p:grpSpPr>
        <p:pic>
          <p:nvPicPr>
            <p:cNvPr id="22" name="Picture 2" descr="YouTube launches new offshoot site ...">
              <a:extLst>
                <a:ext uri="{FF2B5EF4-FFF2-40B4-BE49-F238E27FC236}">
                  <a16:creationId xmlns:a16="http://schemas.microsoft.com/office/drawing/2014/main" id="{6A8965B2-C34F-B880-C343-1C642D14DB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8200" y="6256550"/>
              <a:ext cx="647700" cy="3238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ome - The GitHub Blog">
              <a:extLst>
                <a:ext uri="{FF2B5EF4-FFF2-40B4-BE49-F238E27FC236}">
                  <a16:creationId xmlns:a16="http://schemas.microsoft.com/office/drawing/2014/main" id="{BCECF460-DF91-139E-B47C-DC29F72494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5900" y="6140889"/>
              <a:ext cx="882660" cy="55517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9B9C0FC3-6063-29C2-D7E5-53849231AAA2}"/>
                </a:ext>
              </a:extLst>
            </p:cNvPr>
            <p:cNvSpPr txBox="1"/>
            <p:nvPr/>
          </p:nvSpPr>
          <p:spPr>
            <a:xfrm>
              <a:off x="5943600" y="6256550"/>
              <a:ext cx="1256987" cy="276999"/>
            </a:xfrm>
            <a:prstGeom prst="rect">
              <a:avLst/>
            </a:prstGeom>
            <a:noFill/>
          </p:spPr>
          <p:txBody>
            <a:bodyPr wrap="square" rtlCol="0">
              <a:spAutoFit/>
            </a:bodyPr>
            <a:lstStyle/>
            <a:p>
              <a:r>
                <a:rPr lang="en-NG" sz="1200" dirty="0"/>
                <a:t>Dr Genz</a:t>
              </a:r>
            </a:p>
          </p:txBody>
        </p:sp>
      </p:grpSp>
    </p:spTree>
    <p:custDataLst>
      <p:tags r:id="rId1"/>
    </p:custDataLst>
    <p:extLst>
      <p:ext uri="{BB962C8B-B14F-4D97-AF65-F5344CB8AC3E}">
        <p14:creationId xmlns:p14="http://schemas.microsoft.com/office/powerpoint/2010/main" val="227932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 calcmode="lin" valueType="num">
                                      <p:cBhvr additive="base">
                                        <p:cTn id="7" dur="1000" fill="hold"/>
                                        <p:tgtEl>
                                          <p:spTgt spid="7">
                                            <p:bg/>
                                          </p:spTgt>
                                        </p:tgtEl>
                                        <p:attrNameLst>
                                          <p:attrName>ppt_x</p:attrName>
                                        </p:attrNameLst>
                                      </p:cBhvr>
                                      <p:tavLst>
                                        <p:tav tm="0">
                                          <p:val>
                                            <p:strVal val="1+#ppt_w/2"/>
                                          </p:val>
                                        </p:tav>
                                        <p:tav tm="100000">
                                          <p:val>
                                            <p:strVal val="#ppt_x"/>
                                          </p:val>
                                        </p:tav>
                                      </p:tavLst>
                                    </p:anim>
                                    <p:anim calcmode="lin" valueType="num">
                                      <p:cBhvr additive="base">
                                        <p:cTn id="8" dur="1000" fill="hold"/>
                                        <p:tgtEl>
                                          <p:spTgt spid="7">
                                            <p:bg/>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bg/>
                                          </p:spTgt>
                                        </p:tgtEl>
                                        <p:attrNameLst>
                                          <p:attrName>style.visibility</p:attrName>
                                        </p:attrNameLst>
                                      </p:cBhvr>
                                      <p:to>
                                        <p:strVal val="visible"/>
                                      </p:to>
                                    </p:set>
                                    <p:anim calcmode="lin" valueType="num">
                                      <p:cBhvr additive="base">
                                        <p:cTn id="15" dur="1000" fill="hold"/>
                                        <p:tgtEl>
                                          <p:spTgt spid="8">
                                            <p:bg/>
                                          </p:spTgt>
                                        </p:tgtEl>
                                        <p:attrNameLst>
                                          <p:attrName>ppt_x</p:attrName>
                                        </p:attrNameLst>
                                      </p:cBhvr>
                                      <p:tavLst>
                                        <p:tav tm="0">
                                          <p:val>
                                            <p:strVal val="1+#ppt_w/2"/>
                                          </p:val>
                                        </p:tav>
                                        <p:tav tm="100000">
                                          <p:val>
                                            <p:strVal val="#ppt_x"/>
                                          </p:val>
                                        </p:tav>
                                      </p:tavLst>
                                    </p:anim>
                                    <p:anim calcmode="lin" valueType="num">
                                      <p:cBhvr additive="base">
                                        <p:cTn id="16" dur="1000" fill="hold"/>
                                        <p:tgtEl>
                                          <p:spTgt spid="8">
                                            <p:bg/>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10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0" dur="1000" fill="hold"/>
                                        <p:tgtEl>
                                          <p:spTgt spid="8">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9">
                                            <p:bg/>
                                          </p:spTgt>
                                        </p:tgtEl>
                                        <p:attrNameLst>
                                          <p:attrName>style.visibility</p:attrName>
                                        </p:attrNameLst>
                                      </p:cBhvr>
                                      <p:to>
                                        <p:strVal val="visible"/>
                                      </p:to>
                                    </p:set>
                                    <p:anim calcmode="lin" valueType="num">
                                      <p:cBhvr additive="base">
                                        <p:cTn id="23" dur="1000" fill="hold"/>
                                        <p:tgtEl>
                                          <p:spTgt spid="9">
                                            <p:bg/>
                                          </p:spTgt>
                                        </p:tgtEl>
                                        <p:attrNameLst>
                                          <p:attrName>ppt_x</p:attrName>
                                        </p:attrNameLst>
                                      </p:cBhvr>
                                      <p:tavLst>
                                        <p:tav tm="0">
                                          <p:val>
                                            <p:strVal val="1+#ppt_w/2"/>
                                          </p:val>
                                        </p:tav>
                                        <p:tav tm="100000">
                                          <p:val>
                                            <p:strVal val="#ppt_x"/>
                                          </p:val>
                                        </p:tav>
                                      </p:tavLst>
                                    </p:anim>
                                    <p:anim calcmode="lin" valueType="num">
                                      <p:cBhvr additive="base">
                                        <p:cTn id="24" dur="1000" fill="hold"/>
                                        <p:tgtEl>
                                          <p:spTgt spid="9">
                                            <p:bg/>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 calcmode="lin" valueType="num">
                                      <p:cBhvr additive="base">
                                        <p:cTn id="27" dur="10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8" dur="1000" fill="hold"/>
                                        <p:tgtEl>
                                          <p:spTgt spid="9">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0">
                                            <p:bg/>
                                          </p:spTgt>
                                        </p:tgtEl>
                                        <p:attrNameLst>
                                          <p:attrName>style.visibility</p:attrName>
                                        </p:attrNameLst>
                                      </p:cBhvr>
                                      <p:to>
                                        <p:strVal val="visible"/>
                                      </p:to>
                                    </p:set>
                                    <p:anim calcmode="lin" valueType="num">
                                      <p:cBhvr additive="base">
                                        <p:cTn id="31" dur="1000" fill="hold"/>
                                        <p:tgtEl>
                                          <p:spTgt spid="10">
                                            <p:bg/>
                                          </p:spTgt>
                                        </p:tgtEl>
                                        <p:attrNameLst>
                                          <p:attrName>ppt_x</p:attrName>
                                        </p:attrNameLst>
                                      </p:cBhvr>
                                      <p:tavLst>
                                        <p:tav tm="0">
                                          <p:val>
                                            <p:strVal val="1+#ppt_w/2"/>
                                          </p:val>
                                        </p:tav>
                                        <p:tav tm="100000">
                                          <p:val>
                                            <p:strVal val="#ppt_x"/>
                                          </p:val>
                                        </p:tav>
                                      </p:tavLst>
                                    </p:anim>
                                    <p:anim calcmode="lin" valueType="num">
                                      <p:cBhvr additive="base">
                                        <p:cTn id="32" dur="1000" fill="hold"/>
                                        <p:tgtEl>
                                          <p:spTgt spid="10">
                                            <p:bg/>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 calcmode="lin" valueType="num">
                                      <p:cBhvr additive="base">
                                        <p:cTn id="35"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36" dur="1000" fill="hold"/>
                                        <p:tgtEl>
                                          <p:spTgt spid="10">
                                            <p:txEl>
                                              <p:pRg st="0" end="0"/>
                                            </p:txEl>
                                          </p:spTgt>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1">
                                            <p:bg/>
                                          </p:spTgt>
                                        </p:tgtEl>
                                        <p:attrNameLst>
                                          <p:attrName>style.visibility</p:attrName>
                                        </p:attrNameLst>
                                      </p:cBhvr>
                                      <p:to>
                                        <p:strVal val="visible"/>
                                      </p:to>
                                    </p:set>
                                    <p:anim calcmode="lin" valueType="num">
                                      <p:cBhvr additive="base">
                                        <p:cTn id="39" dur="1000" fill="hold"/>
                                        <p:tgtEl>
                                          <p:spTgt spid="11">
                                            <p:bg/>
                                          </p:spTgt>
                                        </p:tgtEl>
                                        <p:attrNameLst>
                                          <p:attrName>ppt_x</p:attrName>
                                        </p:attrNameLst>
                                      </p:cBhvr>
                                      <p:tavLst>
                                        <p:tav tm="0">
                                          <p:val>
                                            <p:strVal val="1+#ppt_w/2"/>
                                          </p:val>
                                        </p:tav>
                                        <p:tav tm="100000">
                                          <p:val>
                                            <p:strVal val="#ppt_x"/>
                                          </p:val>
                                        </p:tav>
                                      </p:tavLst>
                                    </p:anim>
                                    <p:anim calcmode="lin" valueType="num">
                                      <p:cBhvr additive="base">
                                        <p:cTn id="40" dur="1000" fill="hold"/>
                                        <p:tgtEl>
                                          <p:spTgt spid="11">
                                            <p:bg/>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1">
                                            <p:txEl>
                                              <p:pRg st="0" end="0"/>
                                            </p:txEl>
                                          </p:spTgt>
                                        </p:tgtEl>
                                        <p:attrNameLst>
                                          <p:attrName>style.visibility</p:attrName>
                                        </p:attrNameLst>
                                      </p:cBhvr>
                                      <p:to>
                                        <p:strVal val="visible"/>
                                      </p:to>
                                    </p:set>
                                    <p:anim calcmode="lin" valueType="num">
                                      <p:cBhvr additive="base">
                                        <p:cTn id="43" dur="10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44" dur="1000" fill="hold"/>
                                        <p:tgtEl>
                                          <p:spTgt spid="11">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2">
                                            <p:bg/>
                                          </p:spTgt>
                                        </p:tgtEl>
                                        <p:attrNameLst>
                                          <p:attrName>style.visibility</p:attrName>
                                        </p:attrNameLst>
                                      </p:cBhvr>
                                      <p:to>
                                        <p:strVal val="visible"/>
                                      </p:to>
                                    </p:set>
                                    <p:anim calcmode="lin" valueType="num">
                                      <p:cBhvr additive="base">
                                        <p:cTn id="47" dur="1000" fill="hold"/>
                                        <p:tgtEl>
                                          <p:spTgt spid="12">
                                            <p:bg/>
                                          </p:spTgt>
                                        </p:tgtEl>
                                        <p:attrNameLst>
                                          <p:attrName>ppt_x</p:attrName>
                                        </p:attrNameLst>
                                      </p:cBhvr>
                                      <p:tavLst>
                                        <p:tav tm="0">
                                          <p:val>
                                            <p:strVal val="1+#ppt_w/2"/>
                                          </p:val>
                                        </p:tav>
                                        <p:tav tm="100000">
                                          <p:val>
                                            <p:strVal val="#ppt_x"/>
                                          </p:val>
                                        </p:tav>
                                      </p:tavLst>
                                    </p:anim>
                                    <p:anim calcmode="lin" valueType="num">
                                      <p:cBhvr additive="base">
                                        <p:cTn id="48" dur="1000" fill="hold"/>
                                        <p:tgtEl>
                                          <p:spTgt spid="12">
                                            <p:bg/>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 calcmode="lin" valueType="num">
                                      <p:cBhvr additive="base">
                                        <p:cTn id="51" dur="10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52" dur="1000" fill="hold"/>
                                        <p:tgtEl>
                                          <p:spTgt spid="12">
                                            <p:txEl>
                                              <p:pRg st="0" end="0"/>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3">
                                            <p:bg/>
                                          </p:spTgt>
                                        </p:tgtEl>
                                        <p:attrNameLst>
                                          <p:attrName>style.visibility</p:attrName>
                                        </p:attrNameLst>
                                      </p:cBhvr>
                                      <p:to>
                                        <p:strVal val="visible"/>
                                      </p:to>
                                    </p:set>
                                    <p:anim calcmode="lin" valueType="num">
                                      <p:cBhvr additive="base">
                                        <p:cTn id="55" dur="1000" fill="hold"/>
                                        <p:tgtEl>
                                          <p:spTgt spid="13">
                                            <p:bg/>
                                          </p:spTgt>
                                        </p:tgtEl>
                                        <p:attrNameLst>
                                          <p:attrName>ppt_x</p:attrName>
                                        </p:attrNameLst>
                                      </p:cBhvr>
                                      <p:tavLst>
                                        <p:tav tm="0">
                                          <p:val>
                                            <p:strVal val="1+#ppt_w/2"/>
                                          </p:val>
                                        </p:tav>
                                        <p:tav tm="100000">
                                          <p:val>
                                            <p:strVal val="#ppt_x"/>
                                          </p:val>
                                        </p:tav>
                                      </p:tavLst>
                                    </p:anim>
                                    <p:anim calcmode="lin" valueType="num">
                                      <p:cBhvr additive="base">
                                        <p:cTn id="56" dur="1000" fill="hold"/>
                                        <p:tgtEl>
                                          <p:spTgt spid="13">
                                            <p:bg/>
                                          </p:spTgt>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3">
                                            <p:txEl>
                                              <p:pRg st="0" end="0"/>
                                            </p:txEl>
                                          </p:spTgt>
                                        </p:tgtEl>
                                        <p:attrNameLst>
                                          <p:attrName>style.visibility</p:attrName>
                                        </p:attrNameLst>
                                      </p:cBhvr>
                                      <p:to>
                                        <p:strVal val="visible"/>
                                      </p:to>
                                    </p:set>
                                    <p:anim calcmode="lin" valueType="num">
                                      <p:cBhvr additive="base">
                                        <p:cTn id="59" dur="10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60" dur="1000" fill="hold"/>
                                        <p:tgtEl>
                                          <p:spTgt spid="13">
                                            <p:txEl>
                                              <p:pRg st="0" end="0"/>
                                            </p:txEl>
                                          </p:spTgt>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14">
                                            <p:bg/>
                                          </p:spTgt>
                                        </p:tgtEl>
                                        <p:attrNameLst>
                                          <p:attrName>style.visibility</p:attrName>
                                        </p:attrNameLst>
                                      </p:cBhvr>
                                      <p:to>
                                        <p:strVal val="visible"/>
                                      </p:to>
                                    </p:set>
                                    <p:anim calcmode="lin" valueType="num">
                                      <p:cBhvr additive="base">
                                        <p:cTn id="63" dur="1000" fill="hold"/>
                                        <p:tgtEl>
                                          <p:spTgt spid="14">
                                            <p:bg/>
                                          </p:spTgt>
                                        </p:tgtEl>
                                        <p:attrNameLst>
                                          <p:attrName>ppt_x</p:attrName>
                                        </p:attrNameLst>
                                      </p:cBhvr>
                                      <p:tavLst>
                                        <p:tav tm="0">
                                          <p:val>
                                            <p:strVal val="1+#ppt_w/2"/>
                                          </p:val>
                                        </p:tav>
                                        <p:tav tm="100000">
                                          <p:val>
                                            <p:strVal val="#ppt_x"/>
                                          </p:val>
                                        </p:tav>
                                      </p:tavLst>
                                    </p:anim>
                                    <p:anim calcmode="lin" valueType="num">
                                      <p:cBhvr additive="base">
                                        <p:cTn id="64" dur="1000" fill="hold"/>
                                        <p:tgtEl>
                                          <p:spTgt spid="14">
                                            <p:bg/>
                                          </p:spTgt>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14">
                                            <p:txEl>
                                              <p:pRg st="0" end="0"/>
                                            </p:txEl>
                                          </p:spTgt>
                                        </p:tgtEl>
                                        <p:attrNameLst>
                                          <p:attrName>style.visibility</p:attrName>
                                        </p:attrNameLst>
                                      </p:cBhvr>
                                      <p:to>
                                        <p:strVal val="visible"/>
                                      </p:to>
                                    </p:set>
                                    <p:anim calcmode="lin" valueType="num">
                                      <p:cBhvr additive="base">
                                        <p:cTn id="67"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14">
                                            <p:txEl>
                                              <p:pRg st="0" end="0"/>
                                            </p:txEl>
                                          </p:spTgt>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15">
                                            <p:bg/>
                                          </p:spTgt>
                                        </p:tgtEl>
                                        <p:attrNameLst>
                                          <p:attrName>style.visibility</p:attrName>
                                        </p:attrNameLst>
                                      </p:cBhvr>
                                      <p:to>
                                        <p:strVal val="visible"/>
                                      </p:to>
                                    </p:set>
                                    <p:anim calcmode="lin" valueType="num">
                                      <p:cBhvr additive="base">
                                        <p:cTn id="71" dur="1000" fill="hold"/>
                                        <p:tgtEl>
                                          <p:spTgt spid="15">
                                            <p:bg/>
                                          </p:spTgt>
                                        </p:tgtEl>
                                        <p:attrNameLst>
                                          <p:attrName>ppt_x</p:attrName>
                                        </p:attrNameLst>
                                      </p:cBhvr>
                                      <p:tavLst>
                                        <p:tav tm="0">
                                          <p:val>
                                            <p:strVal val="1+#ppt_w/2"/>
                                          </p:val>
                                        </p:tav>
                                        <p:tav tm="100000">
                                          <p:val>
                                            <p:strVal val="#ppt_x"/>
                                          </p:val>
                                        </p:tav>
                                      </p:tavLst>
                                    </p:anim>
                                    <p:anim calcmode="lin" valueType="num">
                                      <p:cBhvr additive="base">
                                        <p:cTn id="72" dur="1000" fill="hold"/>
                                        <p:tgtEl>
                                          <p:spTgt spid="15">
                                            <p:bg/>
                                          </p:spTgt>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15">
                                            <p:txEl>
                                              <p:pRg st="0" end="0"/>
                                            </p:txEl>
                                          </p:spTgt>
                                        </p:tgtEl>
                                        <p:attrNameLst>
                                          <p:attrName>style.visibility</p:attrName>
                                        </p:attrNameLst>
                                      </p:cBhvr>
                                      <p:to>
                                        <p:strVal val="visible"/>
                                      </p:to>
                                    </p:set>
                                    <p:anim calcmode="lin" valueType="num">
                                      <p:cBhvr additive="base">
                                        <p:cTn id="75" dur="10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76" dur="1000" fill="hold"/>
                                        <p:tgtEl>
                                          <p:spTgt spid="15">
                                            <p:txEl>
                                              <p:pRg st="0" end="0"/>
                                            </p:txEl>
                                          </p:spTgt>
                                        </p:tgtEl>
                                        <p:attrNameLst>
                                          <p:attrName>ppt_y</p:attrName>
                                        </p:attrNameLst>
                                      </p:cBhvr>
                                      <p:tavLst>
                                        <p:tav tm="0">
                                          <p:val>
                                            <p:strVal val="#ppt_y"/>
                                          </p:val>
                                        </p:tav>
                                        <p:tav tm="100000">
                                          <p:val>
                                            <p:strVal val="#ppt_y"/>
                                          </p:val>
                                        </p:tav>
                                      </p:tavLst>
                                    </p:anim>
                                  </p:childTnLst>
                                </p:cTn>
                              </p:par>
                              <p:par>
                                <p:cTn id="77" presetID="2" presetClass="entr" presetSubtype="2" fill="hold" grpId="0" nodeType="withEffect">
                                  <p:stCondLst>
                                    <p:cond delay="0"/>
                                  </p:stCondLst>
                                  <p:childTnLst>
                                    <p:set>
                                      <p:cBhvr>
                                        <p:cTn id="78" dur="1" fill="hold">
                                          <p:stCondLst>
                                            <p:cond delay="0"/>
                                          </p:stCondLst>
                                        </p:cTn>
                                        <p:tgtEl>
                                          <p:spTgt spid="16">
                                            <p:bg/>
                                          </p:spTgt>
                                        </p:tgtEl>
                                        <p:attrNameLst>
                                          <p:attrName>style.visibility</p:attrName>
                                        </p:attrNameLst>
                                      </p:cBhvr>
                                      <p:to>
                                        <p:strVal val="visible"/>
                                      </p:to>
                                    </p:set>
                                    <p:anim calcmode="lin" valueType="num">
                                      <p:cBhvr additive="base">
                                        <p:cTn id="79" dur="1000" fill="hold"/>
                                        <p:tgtEl>
                                          <p:spTgt spid="16">
                                            <p:bg/>
                                          </p:spTgt>
                                        </p:tgtEl>
                                        <p:attrNameLst>
                                          <p:attrName>ppt_x</p:attrName>
                                        </p:attrNameLst>
                                      </p:cBhvr>
                                      <p:tavLst>
                                        <p:tav tm="0">
                                          <p:val>
                                            <p:strVal val="1+#ppt_w/2"/>
                                          </p:val>
                                        </p:tav>
                                        <p:tav tm="100000">
                                          <p:val>
                                            <p:strVal val="#ppt_x"/>
                                          </p:val>
                                        </p:tav>
                                      </p:tavLst>
                                    </p:anim>
                                    <p:anim calcmode="lin" valueType="num">
                                      <p:cBhvr additive="base">
                                        <p:cTn id="80" dur="1000" fill="hold"/>
                                        <p:tgtEl>
                                          <p:spTgt spid="16">
                                            <p:bg/>
                                          </p:spTgt>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0"/>
                                  </p:stCondLst>
                                  <p:childTnLst>
                                    <p:set>
                                      <p:cBhvr>
                                        <p:cTn id="82" dur="1" fill="hold">
                                          <p:stCondLst>
                                            <p:cond delay="0"/>
                                          </p:stCondLst>
                                        </p:cTn>
                                        <p:tgtEl>
                                          <p:spTgt spid="16">
                                            <p:txEl>
                                              <p:pRg st="0" end="0"/>
                                            </p:txEl>
                                          </p:spTgt>
                                        </p:tgtEl>
                                        <p:attrNameLst>
                                          <p:attrName>style.visibility</p:attrName>
                                        </p:attrNameLst>
                                      </p:cBhvr>
                                      <p:to>
                                        <p:strVal val="visible"/>
                                      </p:to>
                                    </p:set>
                                    <p:anim calcmode="lin" valueType="num">
                                      <p:cBhvr additive="base">
                                        <p:cTn id="83" dur="10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84" dur="10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animBg="1"/>
      <p:bldP spid="8" grpId="0" build="allAtOnce" animBg="1"/>
      <p:bldP spid="9" grpId="0" uiExpand="1" build="allAtOnce" animBg="1"/>
      <p:bldP spid="10" grpId="0" build="allAtOnce" animBg="1"/>
      <p:bldP spid="11" grpId="0" build="allAtOnce" animBg="1"/>
      <p:bldP spid="12" grpId="0" build="allAtOnce" animBg="1"/>
      <p:bldP spid="13" grpId="0" build="allAtOnce" animBg="1"/>
      <p:bldP spid="14" grpId="0" build="allAtOnce" animBg="1"/>
      <p:bldP spid="15" grpId="0" build="allAtOnce" animBg="1"/>
      <p:bldP spid="16" grpId="0" build="allAtOnce" animBg="1"/>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Content Placeholder 4" descr="Research with solid fill">
            <a:extLst>
              <a:ext uri="{FF2B5EF4-FFF2-40B4-BE49-F238E27FC236}">
                <a16:creationId xmlns:a16="http://schemas.microsoft.com/office/drawing/2014/main" id="{8D7397A9-C611-8629-36D3-D5886A5A8F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516866" y="1691647"/>
            <a:ext cx="439640" cy="447374"/>
          </a:xfrm>
          <a:prstGeom prst="rect">
            <a:avLst/>
          </a:prstGeom>
        </p:spPr>
      </p:pic>
      <p:sp>
        <p:nvSpPr>
          <p:cNvPr id="37" name="TextBox 36">
            <a:extLst>
              <a:ext uri="{FF2B5EF4-FFF2-40B4-BE49-F238E27FC236}">
                <a16:creationId xmlns:a16="http://schemas.microsoft.com/office/drawing/2014/main" id="{5FC8DF2F-2CFD-F027-153C-51FE81D46A60}"/>
              </a:ext>
            </a:extLst>
          </p:cNvPr>
          <p:cNvSpPr txBox="1"/>
          <p:nvPr/>
        </p:nvSpPr>
        <p:spPr>
          <a:xfrm>
            <a:off x="1006889" y="1002755"/>
            <a:ext cx="3988985" cy="1446550"/>
          </a:xfrm>
          <a:prstGeom prst="rect">
            <a:avLst/>
          </a:prstGeom>
          <a:noFill/>
        </p:spPr>
        <p:txBody>
          <a:bodyPr wrap="square">
            <a:spAutoFit/>
          </a:bodyPr>
          <a:lstStyle/>
          <a:p>
            <a:pPr algn="ctr"/>
            <a:r>
              <a:rPr lang="en-GB" sz="4400" b="1" dirty="0">
                <a:solidFill>
                  <a:srgbClr val="640D5F"/>
                </a:solidFill>
                <a:latin typeface="Century" panose="02040604050505020304" pitchFamily="18" charset="0"/>
              </a:rPr>
              <a:t>Design</a:t>
            </a:r>
            <a:br>
              <a:rPr lang="en-GB" sz="4400" b="1" dirty="0">
                <a:solidFill>
                  <a:srgbClr val="640D5F"/>
                </a:solidFill>
                <a:latin typeface="Century" panose="02040604050505020304" pitchFamily="18" charset="0"/>
              </a:rPr>
            </a:br>
            <a:r>
              <a:rPr lang="en-GB" sz="4400" b="1" dirty="0">
                <a:solidFill>
                  <a:srgbClr val="640D5F"/>
                </a:solidFill>
                <a:latin typeface="Century" panose="02040604050505020304" pitchFamily="18" charset="0"/>
              </a:rPr>
              <a:t> Phase</a:t>
            </a:r>
            <a:endParaRPr lang="en-NG" sz="4400" dirty="0"/>
          </a:p>
        </p:txBody>
      </p:sp>
      <p:sp>
        <p:nvSpPr>
          <p:cNvPr id="39" name="TextBox 38">
            <a:extLst>
              <a:ext uri="{FF2B5EF4-FFF2-40B4-BE49-F238E27FC236}">
                <a16:creationId xmlns:a16="http://schemas.microsoft.com/office/drawing/2014/main" id="{DEA8DDC0-28F0-2BC0-DB81-F05BBEA44C1E}"/>
              </a:ext>
            </a:extLst>
          </p:cNvPr>
          <p:cNvSpPr txBox="1"/>
          <p:nvPr/>
        </p:nvSpPr>
        <p:spPr>
          <a:xfrm>
            <a:off x="428501" y="2886543"/>
            <a:ext cx="5372223" cy="1569660"/>
          </a:xfrm>
          <a:prstGeom prst="rect">
            <a:avLst/>
          </a:prstGeom>
          <a:noFill/>
        </p:spPr>
        <p:txBody>
          <a:bodyPr wrap="square">
            <a:spAutoFit/>
          </a:bodyPr>
          <a:lstStyle/>
          <a:p>
            <a:pPr marL="0" indent="0" algn="just">
              <a:buNone/>
            </a:pPr>
            <a:r>
              <a:rPr lang="en-NG" sz="2400" kern="100" dirty="0">
                <a:latin typeface="Calibri" panose="020F0502020204030204" pitchFamily="34" charset="0"/>
                <a:ea typeface="Aptos" panose="020B0004020202020204" pitchFamily="34" charset="0"/>
                <a:cs typeface="Calibri" panose="020F0502020204030204" pitchFamily="34" charset="0"/>
              </a:rPr>
              <a:t>I</a:t>
            </a:r>
            <a:r>
              <a:rPr lang="en-NG" sz="2400" kern="100" dirty="0">
                <a:effectLst/>
                <a:latin typeface="Calibri" panose="020F0502020204030204" pitchFamily="34" charset="0"/>
                <a:ea typeface="Aptos" panose="020B0004020202020204" pitchFamily="34" charset="0"/>
                <a:cs typeface="Calibri" panose="020F0502020204030204" pitchFamily="34" charset="0"/>
              </a:rPr>
              <a:t>nvolves planning how the training program will be structured, organized, and delivered based on the insights from the analysis phase.</a:t>
            </a:r>
          </a:p>
        </p:txBody>
      </p:sp>
      <p:sp>
        <p:nvSpPr>
          <p:cNvPr id="41" name="TextBox 40">
            <a:extLst>
              <a:ext uri="{FF2B5EF4-FFF2-40B4-BE49-F238E27FC236}">
                <a16:creationId xmlns:a16="http://schemas.microsoft.com/office/drawing/2014/main" id="{46C6F36C-5BE0-E8DB-9803-3B561342416F}"/>
              </a:ext>
            </a:extLst>
          </p:cNvPr>
          <p:cNvSpPr txBox="1"/>
          <p:nvPr/>
        </p:nvSpPr>
        <p:spPr>
          <a:xfrm>
            <a:off x="3715107" y="2335746"/>
            <a:ext cx="4014430" cy="369332"/>
          </a:xfrm>
          <a:prstGeom prst="rect">
            <a:avLst/>
          </a:prstGeom>
          <a:noFill/>
        </p:spPr>
        <p:txBody>
          <a:bodyPr wrap="square">
            <a:spAutoFit/>
          </a:bodyPr>
          <a:lstStyle/>
          <a:p>
            <a:r>
              <a:rPr lang="en-NG" sz="1800" b="1" dirty="0">
                <a:effectLst/>
                <a:ea typeface="Aptos" panose="020B0004020202020204" pitchFamily="34" charset="0"/>
                <a:cs typeface="Times New Roman" panose="02020603050405020304" pitchFamily="18" charset="0"/>
              </a:rPr>
              <a:t>. </a:t>
            </a:r>
            <a:endParaRPr lang="en-NG" dirty="0"/>
          </a:p>
        </p:txBody>
      </p:sp>
      <p:cxnSp>
        <p:nvCxnSpPr>
          <p:cNvPr id="46" name="Straight Arrow Connector 45">
            <a:extLst>
              <a:ext uri="{FF2B5EF4-FFF2-40B4-BE49-F238E27FC236}">
                <a16:creationId xmlns:a16="http://schemas.microsoft.com/office/drawing/2014/main" id="{8A50C120-F425-AA56-2182-6E60DA0B15DA}"/>
              </a:ext>
            </a:extLst>
          </p:cNvPr>
          <p:cNvCxnSpPr>
            <a:cxnSpLocks/>
          </p:cNvCxnSpPr>
          <p:nvPr/>
        </p:nvCxnSpPr>
        <p:spPr>
          <a:xfrm>
            <a:off x="13196888" y="2995596"/>
            <a:ext cx="0" cy="225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78" name="Group 77">
            <a:extLst>
              <a:ext uri="{FF2B5EF4-FFF2-40B4-BE49-F238E27FC236}">
                <a16:creationId xmlns:a16="http://schemas.microsoft.com/office/drawing/2014/main" id="{8A387396-16B3-0D65-3F2C-AA3FEA43A6DA}"/>
              </a:ext>
            </a:extLst>
          </p:cNvPr>
          <p:cNvGrpSpPr/>
          <p:nvPr/>
        </p:nvGrpSpPr>
        <p:grpSpPr>
          <a:xfrm>
            <a:off x="6742146" y="202053"/>
            <a:ext cx="5149823" cy="6389011"/>
            <a:chOff x="5681658" y="234494"/>
            <a:chExt cx="5149823" cy="6389011"/>
          </a:xfrm>
        </p:grpSpPr>
        <p:sp>
          <p:nvSpPr>
            <p:cNvPr id="77" name="Down Arrow 76">
              <a:extLst>
                <a:ext uri="{FF2B5EF4-FFF2-40B4-BE49-F238E27FC236}">
                  <a16:creationId xmlns:a16="http://schemas.microsoft.com/office/drawing/2014/main" id="{6B9A9CEB-03D8-93DE-4543-B6C07BAB751C}"/>
                </a:ext>
              </a:extLst>
            </p:cNvPr>
            <p:cNvSpPr/>
            <p:nvPr/>
          </p:nvSpPr>
          <p:spPr>
            <a:xfrm>
              <a:off x="6096000" y="234494"/>
              <a:ext cx="119063" cy="5871871"/>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grpSp>
          <p:nvGrpSpPr>
            <p:cNvPr id="66" name="Group 65">
              <a:extLst>
                <a:ext uri="{FF2B5EF4-FFF2-40B4-BE49-F238E27FC236}">
                  <a16:creationId xmlns:a16="http://schemas.microsoft.com/office/drawing/2014/main" id="{1B9A7F39-0885-E309-1D0F-7D776686CF1F}"/>
                </a:ext>
              </a:extLst>
            </p:cNvPr>
            <p:cNvGrpSpPr/>
            <p:nvPr/>
          </p:nvGrpSpPr>
          <p:grpSpPr>
            <a:xfrm>
              <a:off x="5681658" y="234494"/>
              <a:ext cx="933455" cy="6389011"/>
              <a:chOff x="5600690" y="828674"/>
              <a:chExt cx="933455" cy="6389011"/>
            </a:xfrm>
          </p:grpSpPr>
          <p:sp>
            <p:nvSpPr>
              <p:cNvPr id="56" name="Rectangle 55">
                <a:extLst>
                  <a:ext uri="{FF2B5EF4-FFF2-40B4-BE49-F238E27FC236}">
                    <a16:creationId xmlns:a16="http://schemas.microsoft.com/office/drawing/2014/main" id="{ADB5348E-15B1-A24E-91C8-49E3CE6F5D6E}"/>
                  </a:ext>
                </a:extLst>
              </p:cNvPr>
              <p:cNvSpPr/>
              <p:nvPr/>
            </p:nvSpPr>
            <p:spPr>
              <a:xfrm>
                <a:off x="5600699" y="828674"/>
                <a:ext cx="828675" cy="517132"/>
              </a:xfrm>
              <a:prstGeom prst="rect">
                <a:avLst/>
              </a:prstGeom>
              <a:solidFill>
                <a:schemeClr val="accent5">
                  <a:lumMod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NG" dirty="0"/>
                  <a:t>Step1</a:t>
                </a:r>
              </a:p>
            </p:txBody>
          </p:sp>
          <p:sp>
            <p:nvSpPr>
              <p:cNvPr id="57" name="Rectangle 56">
                <a:extLst>
                  <a:ext uri="{FF2B5EF4-FFF2-40B4-BE49-F238E27FC236}">
                    <a16:creationId xmlns:a16="http://schemas.microsoft.com/office/drawing/2014/main" id="{181B7E3E-AB33-4A5F-E050-0A9BD7A56499}"/>
                  </a:ext>
                </a:extLst>
              </p:cNvPr>
              <p:cNvSpPr/>
              <p:nvPr/>
            </p:nvSpPr>
            <p:spPr>
              <a:xfrm>
                <a:off x="5600698" y="1481105"/>
                <a:ext cx="828675" cy="517132"/>
              </a:xfrm>
              <a:prstGeom prst="rect">
                <a:avLst/>
              </a:prstGeom>
              <a:solidFill>
                <a:schemeClr val="accent5">
                  <a:lumMod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NG" dirty="0"/>
                  <a:t>Step2</a:t>
                </a:r>
              </a:p>
            </p:txBody>
          </p:sp>
          <p:sp>
            <p:nvSpPr>
              <p:cNvPr id="58" name="Rectangle 57">
                <a:extLst>
                  <a:ext uri="{FF2B5EF4-FFF2-40B4-BE49-F238E27FC236}">
                    <a16:creationId xmlns:a16="http://schemas.microsoft.com/office/drawing/2014/main" id="{0CC0517D-4DEB-0894-1C10-DA2C0793878D}"/>
                  </a:ext>
                </a:extLst>
              </p:cNvPr>
              <p:cNvSpPr/>
              <p:nvPr/>
            </p:nvSpPr>
            <p:spPr>
              <a:xfrm>
                <a:off x="5600697" y="2133536"/>
                <a:ext cx="828675" cy="517132"/>
              </a:xfrm>
              <a:prstGeom prst="rect">
                <a:avLst/>
              </a:prstGeom>
              <a:solidFill>
                <a:schemeClr val="accent5">
                  <a:lumMod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NG" dirty="0"/>
                  <a:t>Step 3</a:t>
                </a:r>
              </a:p>
            </p:txBody>
          </p:sp>
          <p:sp>
            <p:nvSpPr>
              <p:cNvPr id="59" name="Rectangle 58">
                <a:extLst>
                  <a:ext uri="{FF2B5EF4-FFF2-40B4-BE49-F238E27FC236}">
                    <a16:creationId xmlns:a16="http://schemas.microsoft.com/office/drawing/2014/main" id="{00E49DAD-B6EF-E299-C5BE-7FFA849F8E37}"/>
                  </a:ext>
                </a:extLst>
              </p:cNvPr>
              <p:cNvSpPr/>
              <p:nvPr/>
            </p:nvSpPr>
            <p:spPr>
              <a:xfrm>
                <a:off x="5600696" y="2785967"/>
                <a:ext cx="828675" cy="517132"/>
              </a:xfrm>
              <a:prstGeom prst="rect">
                <a:avLst/>
              </a:prstGeom>
              <a:solidFill>
                <a:schemeClr val="accent5">
                  <a:lumMod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NG" dirty="0"/>
                  <a:t>Step 4</a:t>
                </a:r>
              </a:p>
            </p:txBody>
          </p:sp>
          <p:sp>
            <p:nvSpPr>
              <p:cNvPr id="60" name="Rectangle 59">
                <a:extLst>
                  <a:ext uri="{FF2B5EF4-FFF2-40B4-BE49-F238E27FC236}">
                    <a16:creationId xmlns:a16="http://schemas.microsoft.com/office/drawing/2014/main" id="{E93E187A-3ACF-4F20-B8EE-CE8BE15D2849}"/>
                  </a:ext>
                </a:extLst>
              </p:cNvPr>
              <p:cNvSpPr/>
              <p:nvPr/>
            </p:nvSpPr>
            <p:spPr>
              <a:xfrm>
                <a:off x="5600695" y="3438398"/>
                <a:ext cx="828675" cy="517132"/>
              </a:xfrm>
              <a:prstGeom prst="rect">
                <a:avLst/>
              </a:prstGeom>
              <a:solidFill>
                <a:schemeClr val="accent5">
                  <a:lumMod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NG" dirty="0"/>
                  <a:t>Step 5</a:t>
                </a:r>
              </a:p>
            </p:txBody>
          </p:sp>
          <p:sp>
            <p:nvSpPr>
              <p:cNvPr id="61" name="Rectangle 60">
                <a:extLst>
                  <a:ext uri="{FF2B5EF4-FFF2-40B4-BE49-F238E27FC236}">
                    <a16:creationId xmlns:a16="http://schemas.microsoft.com/office/drawing/2014/main" id="{062CE6AA-85E2-E5F6-94FF-168DC38F91B6}"/>
                  </a:ext>
                </a:extLst>
              </p:cNvPr>
              <p:cNvSpPr/>
              <p:nvPr/>
            </p:nvSpPr>
            <p:spPr>
              <a:xfrm>
                <a:off x="5600694" y="4090829"/>
                <a:ext cx="828675" cy="517132"/>
              </a:xfrm>
              <a:prstGeom prst="rect">
                <a:avLst/>
              </a:prstGeom>
              <a:solidFill>
                <a:schemeClr val="accent5">
                  <a:lumMod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NG" dirty="0"/>
                  <a:t>Step 6</a:t>
                </a:r>
              </a:p>
            </p:txBody>
          </p:sp>
          <p:sp>
            <p:nvSpPr>
              <p:cNvPr id="62" name="Rectangle 61">
                <a:extLst>
                  <a:ext uri="{FF2B5EF4-FFF2-40B4-BE49-F238E27FC236}">
                    <a16:creationId xmlns:a16="http://schemas.microsoft.com/office/drawing/2014/main" id="{29AD6E03-8527-5589-8972-24993FDB29B8}"/>
                  </a:ext>
                </a:extLst>
              </p:cNvPr>
              <p:cNvSpPr/>
              <p:nvPr/>
            </p:nvSpPr>
            <p:spPr>
              <a:xfrm>
                <a:off x="5600693" y="4743260"/>
                <a:ext cx="828675" cy="517132"/>
              </a:xfrm>
              <a:prstGeom prst="rect">
                <a:avLst/>
              </a:prstGeom>
              <a:solidFill>
                <a:schemeClr val="accent5">
                  <a:lumMod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NG" dirty="0"/>
                  <a:t>Step 7</a:t>
                </a:r>
              </a:p>
            </p:txBody>
          </p:sp>
          <p:sp>
            <p:nvSpPr>
              <p:cNvPr id="63" name="Rectangle 62">
                <a:extLst>
                  <a:ext uri="{FF2B5EF4-FFF2-40B4-BE49-F238E27FC236}">
                    <a16:creationId xmlns:a16="http://schemas.microsoft.com/office/drawing/2014/main" id="{78F22BFA-65DD-7294-AADF-DA04F3A5386C}"/>
                  </a:ext>
                </a:extLst>
              </p:cNvPr>
              <p:cNvSpPr/>
              <p:nvPr/>
            </p:nvSpPr>
            <p:spPr>
              <a:xfrm>
                <a:off x="5600692" y="5395691"/>
                <a:ext cx="828675" cy="517132"/>
              </a:xfrm>
              <a:prstGeom prst="rect">
                <a:avLst/>
              </a:prstGeom>
              <a:solidFill>
                <a:schemeClr val="accent5">
                  <a:lumMod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NG" dirty="0"/>
                  <a:t>Step 8</a:t>
                </a:r>
              </a:p>
            </p:txBody>
          </p:sp>
          <p:sp>
            <p:nvSpPr>
              <p:cNvPr id="64" name="Rectangle 63">
                <a:extLst>
                  <a:ext uri="{FF2B5EF4-FFF2-40B4-BE49-F238E27FC236}">
                    <a16:creationId xmlns:a16="http://schemas.microsoft.com/office/drawing/2014/main" id="{B713934A-1558-8306-12F8-47C03122D688}"/>
                  </a:ext>
                </a:extLst>
              </p:cNvPr>
              <p:cNvSpPr/>
              <p:nvPr/>
            </p:nvSpPr>
            <p:spPr>
              <a:xfrm>
                <a:off x="5600691" y="6048122"/>
                <a:ext cx="828675" cy="517132"/>
              </a:xfrm>
              <a:prstGeom prst="rect">
                <a:avLst/>
              </a:prstGeom>
              <a:solidFill>
                <a:schemeClr val="accent5">
                  <a:lumMod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S</a:t>
                </a:r>
                <a:r>
                  <a:rPr lang="en-NG" dirty="0"/>
                  <a:t>tep 9</a:t>
                </a:r>
              </a:p>
            </p:txBody>
          </p:sp>
          <p:sp>
            <p:nvSpPr>
              <p:cNvPr id="65" name="Rectangle 64">
                <a:extLst>
                  <a:ext uri="{FF2B5EF4-FFF2-40B4-BE49-F238E27FC236}">
                    <a16:creationId xmlns:a16="http://schemas.microsoft.com/office/drawing/2014/main" id="{C4E5E8FF-CACE-DDF5-AE60-DFB879BEE754}"/>
                  </a:ext>
                </a:extLst>
              </p:cNvPr>
              <p:cNvSpPr/>
              <p:nvPr/>
            </p:nvSpPr>
            <p:spPr>
              <a:xfrm>
                <a:off x="5600690" y="6700553"/>
                <a:ext cx="933455" cy="517132"/>
              </a:xfrm>
              <a:prstGeom prst="rect">
                <a:avLst/>
              </a:prstGeom>
              <a:solidFill>
                <a:schemeClr val="accent5">
                  <a:lumMod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S</a:t>
                </a:r>
                <a:r>
                  <a:rPr lang="en-NG" dirty="0"/>
                  <a:t>tep 10</a:t>
                </a:r>
              </a:p>
            </p:txBody>
          </p:sp>
        </p:grpSp>
        <p:sp>
          <p:nvSpPr>
            <p:cNvPr id="67" name="Rectangle 66">
              <a:extLst>
                <a:ext uri="{FF2B5EF4-FFF2-40B4-BE49-F238E27FC236}">
                  <a16:creationId xmlns:a16="http://schemas.microsoft.com/office/drawing/2014/main" id="{933D755B-D024-06F3-25D7-069727623CBB}"/>
                </a:ext>
              </a:extLst>
            </p:cNvPr>
            <p:cNvSpPr/>
            <p:nvPr/>
          </p:nvSpPr>
          <p:spPr>
            <a:xfrm>
              <a:off x="6745256" y="234495"/>
              <a:ext cx="4086225" cy="51713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800" b="1" kern="100" dirty="0">
                <a:effectLst/>
                <a:ea typeface="Aptos" panose="020B0004020202020204" pitchFamily="34" charset="0"/>
                <a:cs typeface="Times New Roman" panose="02020603050405020304" pitchFamily="18" charset="0"/>
              </a:endParaRPr>
            </a:p>
            <a:p>
              <a:pPr algn="ctr"/>
              <a:r>
                <a:rPr lang="en-NG" sz="1800" kern="100" dirty="0">
                  <a:ln w="0"/>
                  <a:solidFill>
                    <a:schemeClr val="tx1"/>
                  </a:solidFill>
                  <a:effectLst>
                    <a:outerShdw blurRad="38100" dist="19050" dir="2700000" algn="tl" rotWithShape="0">
                      <a:schemeClr val="dk1">
                        <a:alpha val="40000"/>
                      </a:schemeClr>
                    </a:outerShdw>
                  </a:effectLst>
                  <a:ea typeface="Aptos" panose="020B0004020202020204" pitchFamily="34" charset="0"/>
                  <a:cs typeface="Times New Roman" panose="02020603050405020304" pitchFamily="18" charset="0"/>
                </a:rPr>
                <a:t>Create a Detailed Design Document</a:t>
              </a:r>
              <a:br>
                <a:rPr lang="en-NG" sz="1800" kern="100" dirty="0">
                  <a:effectLst/>
                  <a:latin typeface="Aptos" panose="020B0004020202020204" pitchFamily="34" charset="0"/>
                  <a:ea typeface="Aptos" panose="020B0004020202020204" pitchFamily="34" charset="0"/>
                  <a:cs typeface="Times New Roman" panose="02020603050405020304" pitchFamily="18" charset="0"/>
                </a:rPr>
              </a:br>
              <a:endParaRPr lang="en-NG" dirty="0"/>
            </a:p>
          </p:txBody>
        </p:sp>
        <p:sp>
          <p:nvSpPr>
            <p:cNvPr id="68" name="Rectangle 67">
              <a:extLst>
                <a:ext uri="{FF2B5EF4-FFF2-40B4-BE49-F238E27FC236}">
                  <a16:creationId xmlns:a16="http://schemas.microsoft.com/office/drawing/2014/main" id="{5F6530DC-401F-6F58-B274-35E60C263585}"/>
                </a:ext>
              </a:extLst>
            </p:cNvPr>
            <p:cNvSpPr/>
            <p:nvPr/>
          </p:nvSpPr>
          <p:spPr>
            <a:xfrm>
              <a:off x="6745255" y="886925"/>
              <a:ext cx="4086225" cy="51713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G" sz="1800" kern="100" dirty="0">
                  <a:ln w="0"/>
                  <a:solidFill>
                    <a:schemeClr val="tx1"/>
                  </a:solidFill>
                  <a:effectLst>
                    <a:outerShdw blurRad="38100" dist="19050" dir="2700000" algn="tl" rotWithShape="0">
                      <a:schemeClr val="dk1">
                        <a:alpha val="40000"/>
                      </a:schemeClr>
                    </a:outerShdw>
                  </a:effectLst>
                  <a:ea typeface="Aptos" panose="020B0004020202020204" pitchFamily="34" charset="0"/>
                  <a:cs typeface="Times New Roman" panose="02020603050405020304" pitchFamily="18" charset="0"/>
                </a:rPr>
                <a:t>Develop Learning Objectives</a:t>
              </a:r>
              <a:endParaRPr lang="en-NG" dirty="0">
                <a:ln w="0"/>
                <a:solidFill>
                  <a:schemeClr val="tx1"/>
                </a:solidFill>
                <a:effectLst>
                  <a:outerShdw blurRad="38100" dist="19050" dir="2700000" algn="tl" rotWithShape="0">
                    <a:schemeClr val="dk1">
                      <a:alpha val="40000"/>
                    </a:schemeClr>
                  </a:outerShdw>
                </a:effectLst>
              </a:endParaRPr>
            </a:p>
          </p:txBody>
        </p:sp>
        <p:sp>
          <p:nvSpPr>
            <p:cNvPr id="69" name="Rectangle 68">
              <a:extLst>
                <a:ext uri="{FF2B5EF4-FFF2-40B4-BE49-F238E27FC236}">
                  <a16:creationId xmlns:a16="http://schemas.microsoft.com/office/drawing/2014/main" id="{B1CA49BF-C842-965A-12B2-52D27A1599E0}"/>
                </a:ext>
              </a:extLst>
            </p:cNvPr>
            <p:cNvSpPr/>
            <p:nvPr/>
          </p:nvSpPr>
          <p:spPr>
            <a:xfrm>
              <a:off x="6745254" y="1539355"/>
              <a:ext cx="4086225" cy="51713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800" b="1" kern="100" dirty="0">
                <a:effectLst/>
                <a:ea typeface="Aptos" panose="020B0004020202020204" pitchFamily="34" charset="0"/>
                <a:cs typeface="Times New Roman" panose="02020603050405020304" pitchFamily="18" charset="0"/>
              </a:endParaRPr>
            </a:p>
            <a:p>
              <a:pPr algn="ctr"/>
              <a:r>
                <a:rPr lang="en-NG" sz="1800" kern="100" dirty="0">
                  <a:ln w="0"/>
                  <a:solidFill>
                    <a:schemeClr val="tx1"/>
                  </a:solidFill>
                  <a:effectLst>
                    <a:outerShdw blurRad="38100" dist="19050" dir="2700000" algn="tl" rotWithShape="0">
                      <a:schemeClr val="dk1">
                        <a:alpha val="40000"/>
                      </a:schemeClr>
                    </a:outerShdw>
                  </a:effectLst>
                  <a:ea typeface="Aptos" panose="020B0004020202020204" pitchFamily="34" charset="0"/>
                  <a:cs typeface="Times New Roman" panose="02020603050405020304" pitchFamily="18" charset="0"/>
                </a:rPr>
                <a:t>Select Instructional Strategies</a:t>
              </a:r>
              <a:br>
                <a:rPr lang="en-NG" sz="3200" kern="100" dirty="0">
                  <a:effectLst/>
                  <a:latin typeface="Aptos" panose="020B0004020202020204" pitchFamily="34" charset="0"/>
                  <a:ea typeface="Aptos" panose="020B0004020202020204" pitchFamily="34" charset="0"/>
                  <a:cs typeface="Times New Roman" panose="02020603050405020304" pitchFamily="18" charset="0"/>
                </a:rPr>
              </a:br>
              <a:endParaRPr lang="en-NG" dirty="0"/>
            </a:p>
          </p:txBody>
        </p:sp>
        <p:sp>
          <p:nvSpPr>
            <p:cNvPr id="70" name="Rectangle 69">
              <a:extLst>
                <a:ext uri="{FF2B5EF4-FFF2-40B4-BE49-F238E27FC236}">
                  <a16:creationId xmlns:a16="http://schemas.microsoft.com/office/drawing/2014/main" id="{D27BBFC9-D1B5-405E-61C4-E6488A1143B5}"/>
                </a:ext>
              </a:extLst>
            </p:cNvPr>
            <p:cNvSpPr/>
            <p:nvPr/>
          </p:nvSpPr>
          <p:spPr>
            <a:xfrm>
              <a:off x="6745253" y="2191785"/>
              <a:ext cx="4086225" cy="51713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800" b="1" kern="100" dirty="0">
                <a:effectLst/>
                <a:ea typeface="Aptos" panose="020B0004020202020204" pitchFamily="34" charset="0"/>
                <a:cs typeface="Times New Roman" panose="02020603050405020304" pitchFamily="18" charset="0"/>
              </a:endParaRPr>
            </a:p>
            <a:p>
              <a:pPr algn="ctr"/>
              <a:r>
                <a:rPr lang="en-NG" sz="1800" kern="100" dirty="0">
                  <a:ln w="0"/>
                  <a:solidFill>
                    <a:schemeClr val="tx1"/>
                  </a:solidFill>
                  <a:effectLst>
                    <a:outerShdw blurRad="38100" dist="19050" dir="2700000" algn="tl" rotWithShape="0">
                      <a:schemeClr val="dk1">
                        <a:alpha val="40000"/>
                      </a:schemeClr>
                    </a:outerShdw>
                  </a:effectLst>
                  <a:ea typeface="Aptos" panose="020B0004020202020204" pitchFamily="34" charset="0"/>
                  <a:cs typeface="Times New Roman" panose="02020603050405020304" pitchFamily="18" charset="0"/>
                </a:rPr>
                <a:t>Create the Course Structure</a:t>
              </a:r>
              <a:br>
                <a:rPr lang="en-NG" sz="3200" kern="100" dirty="0">
                  <a:effectLst/>
                  <a:latin typeface="Aptos" panose="020B0004020202020204" pitchFamily="34" charset="0"/>
                  <a:ea typeface="Aptos" panose="020B0004020202020204" pitchFamily="34" charset="0"/>
                  <a:cs typeface="Times New Roman" panose="02020603050405020304" pitchFamily="18" charset="0"/>
                </a:rPr>
              </a:br>
              <a:endParaRPr lang="en-NG" dirty="0"/>
            </a:p>
          </p:txBody>
        </p:sp>
        <p:sp>
          <p:nvSpPr>
            <p:cNvPr id="71" name="Rectangle 70">
              <a:extLst>
                <a:ext uri="{FF2B5EF4-FFF2-40B4-BE49-F238E27FC236}">
                  <a16:creationId xmlns:a16="http://schemas.microsoft.com/office/drawing/2014/main" id="{EAB098D1-98FE-5D71-1B14-A31C04FCEEDA}"/>
                </a:ext>
              </a:extLst>
            </p:cNvPr>
            <p:cNvSpPr/>
            <p:nvPr/>
          </p:nvSpPr>
          <p:spPr>
            <a:xfrm>
              <a:off x="6745252" y="2844215"/>
              <a:ext cx="4086225" cy="51713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G" sz="1800" kern="100" dirty="0">
                  <a:ln w="0"/>
                  <a:solidFill>
                    <a:schemeClr val="tx1"/>
                  </a:solidFill>
                  <a:effectLst>
                    <a:outerShdw blurRad="38100" dist="19050" dir="2700000" algn="tl" rotWithShape="0">
                      <a:schemeClr val="dk1">
                        <a:alpha val="40000"/>
                      </a:schemeClr>
                    </a:outerShdw>
                  </a:effectLst>
                  <a:ea typeface="Aptos" panose="020B0004020202020204" pitchFamily="34" charset="0"/>
                  <a:cs typeface="Times New Roman" panose="02020603050405020304" pitchFamily="18" charset="0"/>
                </a:rPr>
                <a:t>Select Delivery Methods and Formats</a:t>
              </a:r>
              <a:endParaRPr lang="en-NG" dirty="0">
                <a:ln w="0"/>
                <a:solidFill>
                  <a:schemeClr val="tx1"/>
                </a:solidFill>
                <a:effectLst>
                  <a:outerShdw blurRad="38100" dist="19050" dir="2700000" algn="tl" rotWithShape="0">
                    <a:schemeClr val="dk1">
                      <a:alpha val="40000"/>
                    </a:schemeClr>
                  </a:outerShdw>
                </a:effectLst>
              </a:endParaRPr>
            </a:p>
          </p:txBody>
        </p:sp>
        <p:sp>
          <p:nvSpPr>
            <p:cNvPr id="72" name="Rectangle 71">
              <a:extLst>
                <a:ext uri="{FF2B5EF4-FFF2-40B4-BE49-F238E27FC236}">
                  <a16:creationId xmlns:a16="http://schemas.microsoft.com/office/drawing/2014/main" id="{7158152E-F2C6-2F8D-B165-4B46D10EB3D8}"/>
                </a:ext>
              </a:extLst>
            </p:cNvPr>
            <p:cNvSpPr/>
            <p:nvPr/>
          </p:nvSpPr>
          <p:spPr>
            <a:xfrm>
              <a:off x="6745251" y="3496645"/>
              <a:ext cx="4086225" cy="51713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800" kern="100" dirty="0">
                <a:ln w="0"/>
                <a:solidFill>
                  <a:schemeClr val="tx1"/>
                </a:solidFill>
                <a:effectLst>
                  <a:outerShdw blurRad="38100" dist="19050" dir="2700000" algn="tl" rotWithShape="0">
                    <a:schemeClr val="dk1">
                      <a:alpha val="40000"/>
                    </a:schemeClr>
                  </a:outerShdw>
                </a:effectLst>
                <a:ea typeface="Aptos" panose="020B0004020202020204" pitchFamily="34" charset="0"/>
                <a:cs typeface="Times New Roman" panose="02020603050405020304" pitchFamily="18" charset="0"/>
              </a:endParaRPr>
            </a:p>
            <a:p>
              <a:pPr algn="ctr"/>
              <a:r>
                <a:rPr lang="en-NG" sz="1800" kern="100" dirty="0">
                  <a:ln w="0"/>
                  <a:solidFill>
                    <a:schemeClr val="tx1"/>
                  </a:solidFill>
                  <a:effectLst>
                    <a:outerShdw blurRad="38100" dist="19050" dir="2700000" algn="tl" rotWithShape="0">
                      <a:schemeClr val="dk1">
                        <a:alpha val="40000"/>
                      </a:schemeClr>
                    </a:outerShdw>
                  </a:effectLst>
                  <a:ea typeface="Aptos" panose="020B0004020202020204" pitchFamily="34" charset="0"/>
                  <a:cs typeface="Times New Roman" panose="02020603050405020304" pitchFamily="18" charset="0"/>
                </a:rPr>
                <a:t>Design Assessments and Evaluations</a:t>
              </a:r>
              <a:br>
                <a:rPr lang="en-NG" sz="3200" kern="100" dirty="0">
                  <a:effectLst/>
                  <a:latin typeface="Aptos" panose="020B0004020202020204" pitchFamily="34" charset="0"/>
                  <a:ea typeface="Aptos" panose="020B0004020202020204" pitchFamily="34" charset="0"/>
                  <a:cs typeface="Times New Roman" panose="02020603050405020304" pitchFamily="18" charset="0"/>
                </a:rPr>
              </a:br>
              <a:endParaRPr lang="en-NG" dirty="0"/>
            </a:p>
          </p:txBody>
        </p:sp>
        <p:sp>
          <p:nvSpPr>
            <p:cNvPr id="73" name="Rectangle 72">
              <a:extLst>
                <a:ext uri="{FF2B5EF4-FFF2-40B4-BE49-F238E27FC236}">
                  <a16:creationId xmlns:a16="http://schemas.microsoft.com/office/drawing/2014/main" id="{3D489BFB-4771-9B9F-80DC-DA9529F6771E}"/>
                </a:ext>
              </a:extLst>
            </p:cNvPr>
            <p:cNvSpPr/>
            <p:nvPr/>
          </p:nvSpPr>
          <p:spPr>
            <a:xfrm>
              <a:off x="6745250" y="4149075"/>
              <a:ext cx="4086225" cy="51713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800" b="1" kern="100" dirty="0">
                <a:effectLst/>
                <a:ea typeface="Aptos" panose="020B0004020202020204" pitchFamily="34" charset="0"/>
                <a:cs typeface="Times New Roman" panose="02020603050405020304" pitchFamily="18" charset="0"/>
              </a:endParaRPr>
            </a:p>
            <a:p>
              <a:pPr algn="ctr"/>
              <a:r>
                <a:rPr lang="en-NG" sz="1800" kern="100" dirty="0">
                  <a:ln w="0"/>
                  <a:solidFill>
                    <a:schemeClr val="tx1"/>
                  </a:solidFill>
                  <a:effectLst>
                    <a:outerShdw blurRad="38100" dist="19050" dir="2700000" algn="tl" rotWithShape="0">
                      <a:schemeClr val="dk1">
                        <a:alpha val="40000"/>
                      </a:schemeClr>
                    </a:outerShdw>
                  </a:effectLst>
                  <a:ea typeface="Aptos" panose="020B0004020202020204" pitchFamily="34" charset="0"/>
                  <a:cs typeface="Times New Roman" panose="02020603050405020304" pitchFamily="18" charset="0"/>
                </a:rPr>
                <a:t>Design Learning Materials</a:t>
              </a:r>
              <a:br>
                <a:rPr lang="en-NG" sz="3600" kern="100" dirty="0">
                  <a:effectLst/>
                  <a:latin typeface="Aptos" panose="020B0004020202020204" pitchFamily="34" charset="0"/>
                  <a:ea typeface="Aptos" panose="020B0004020202020204" pitchFamily="34" charset="0"/>
                  <a:cs typeface="Times New Roman" panose="02020603050405020304" pitchFamily="18" charset="0"/>
                </a:rPr>
              </a:br>
              <a:endParaRPr lang="en-NG" dirty="0"/>
            </a:p>
          </p:txBody>
        </p:sp>
        <p:sp>
          <p:nvSpPr>
            <p:cNvPr id="74" name="Rectangle 73">
              <a:extLst>
                <a:ext uri="{FF2B5EF4-FFF2-40B4-BE49-F238E27FC236}">
                  <a16:creationId xmlns:a16="http://schemas.microsoft.com/office/drawing/2014/main" id="{C7E3FDD8-F997-646A-03A8-01B8D787ABA5}"/>
                </a:ext>
              </a:extLst>
            </p:cNvPr>
            <p:cNvSpPr/>
            <p:nvPr/>
          </p:nvSpPr>
          <p:spPr>
            <a:xfrm>
              <a:off x="6745249" y="4801505"/>
              <a:ext cx="4086225" cy="51713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800" kern="100" dirty="0">
                <a:ln w="0"/>
                <a:solidFill>
                  <a:schemeClr val="tx1"/>
                </a:solidFill>
                <a:effectLst>
                  <a:outerShdw blurRad="38100" dist="19050" dir="2700000" algn="tl" rotWithShape="0">
                    <a:schemeClr val="dk1">
                      <a:alpha val="40000"/>
                    </a:schemeClr>
                  </a:outerShdw>
                </a:effectLst>
                <a:ea typeface="Aptos" panose="020B0004020202020204" pitchFamily="34" charset="0"/>
                <a:cs typeface="Times New Roman" panose="02020603050405020304" pitchFamily="18" charset="0"/>
              </a:endParaRPr>
            </a:p>
            <a:p>
              <a:pPr algn="ctr"/>
              <a:r>
                <a:rPr lang="en-NG" sz="1800" kern="100" dirty="0">
                  <a:ln w="0"/>
                  <a:solidFill>
                    <a:schemeClr val="tx1"/>
                  </a:solidFill>
                  <a:effectLst>
                    <a:outerShdw blurRad="38100" dist="19050" dir="2700000" algn="tl" rotWithShape="0">
                      <a:schemeClr val="dk1">
                        <a:alpha val="40000"/>
                      </a:schemeClr>
                    </a:outerShdw>
                  </a:effectLst>
                  <a:ea typeface="Aptos" panose="020B0004020202020204" pitchFamily="34" charset="0"/>
                  <a:cs typeface="Times New Roman" panose="02020603050405020304" pitchFamily="18" charset="0"/>
                </a:rPr>
                <a:t>Develop Storyboards or Prototypes</a:t>
              </a:r>
              <a:br>
                <a:rPr lang="en-NG" sz="3200" kern="100" dirty="0">
                  <a:effectLst/>
                  <a:latin typeface="Aptos" panose="020B0004020202020204" pitchFamily="34" charset="0"/>
                  <a:ea typeface="Aptos" panose="020B0004020202020204" pitchFamily="34" charset="0"/>
                  <a:cs typeface="Times New Roman" panose="02020603050405020304" pitchFamily="18" charset="0"/>
                </a:rPr>
              </a:br>
              <a:endParaRPr lang="en-NG" dirty="0"/>
            </a:p>
          </p:txBody>
        </p:sp>
        <p:sp>
          <p:nvSpPr>
            <p:cNvPr id="75" name="Rectangle 74">
              <a:extLst>
                <a:ext uri="{FF2B5EF4-FFF2-40B4-BE49-F238E27FC236}">
                  <a16:creationId xmlns:a16="http://schemas.microsoft.com/office/drawing/2014/main" id="{EC421B48-AE9D-9B12-AEF4-784DDE78FE19}"/>
                </a:ext>
              </a:extLst>
            </p:cNvPr>
            <p:cNvSpPr/>
            <p:nvPr/>
          </p:nvSpPr>
          <p:spPr>
            <a:xfrm>
              <a:off x="6745248" y="5453935"/>
              <a:ext cx="4086225" cy="51713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G" sz="1800" kern="100" dirty="0">
                  <a:ln w="0"/>
                  <a:solidFill>
                    <a:schemeClr val="tx1"/>
                  </a:solidFill>
                  <a:effectLst>
                    <a:outerShdw blurRad="38100" dist="19050" dir="2700000" algn="tl" rotWithShape="0">
                      <a:schemeClr val="dk1">
                        <a:alpha val="40000"/>
                      </a:schemeClr>
                    </a:outerShdw>
                  </a:effectLst>
                  <a:ea typeface="Aptos" panose="020B0004020202020204" pitchFamily="34" charset="0"/>
                  <a:cs typeface="Times New Roman" panose="02020603050405020304" pitchFamily="18" charset="0"/>
                </a:rPr>
                <a:t>Plan for Implementation</a:t>
              </a:r>
              <a:endParaRPr lang="en-NG" dirty="0">
                <a:ln w="0"/>
                <a:solidFill>
                  <a:schemeClr val="tx1"/>
                </a:solidFill>
                <a:effectLst>
                  <a:outerShdw blurRad="38100" dist="19050" dir="2700000" algn="tl" rotWithShape="0">
                    <a:schemeClr val="dk1">
                      <a:alpha val="40000"/>
                    </a:schemeClr>
                  </a:outerShdw>
                </a:effectLst>
              </a:endParaRPr>
            </a:p>
          </p:txBody>
        </p:sp>
        <p:sp>
          <p:nvSpPr>
            <p:cNvPr id="76" name="Rectangle 75">
              <a:extLst>
                <a:ext uri="{FF2B5EF4-FFF2-40B4-BE49-F238E27FC236}">
                  <a16:creationId xmlns:a16="http://schemas.microsoft.com/office/drawing/2014/main" id="{A9B95B66-296C-284A-2045-3E007EDD8213}"/>
                </a:ext>
              </a:extLst>
            </p:cNvPr>
            <p:cNvSpPr/>
            <p:nvPr/>
          </p:nvSpPr>
          <p:spPr>
            <a:xfrm>
              <a:off x="6745247" y="6106365"/>
              <a:ext cx="4086225" cy="51713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G" sz="1800" kern="100" dirty="0">
                  <a:ln w="0"/>
                  <a:solidFill>
                    <a:schemeClr val="tx1"/>
                  </a:solidFill>
                  <a:effectLst>
                    <a:outerShdw blurRad="38100" dist="19050" dir="2700000" algn="tl" rotWithShape="0">
                      <a:schemeClr val="dk1">
                        <a:alpha val="40000"/>
                      </a:schemeClr>
                    </a:outerShdw>
                  </a:effectLst>
                  <a:ea typeface="Aptos" panose="020B0004020202020204" pitchFamily="34" charset="0"/>
                  <a:cs typeface="Times New Roman" panose="02020603050405020304" pitchFamily="18" charset="0"/>
                </a:rPr>
                <a:t>Obtain Approval</a:t>
              </a:r>
              <a:endParaRPr lang="en-NG" dirty="0">
                <a:ln w="0"/>
                <a:solidFill>
                  <a:schemeClr val="tx1"/>
                </a:solidFill>
                <a:effectLst>
                  <a:outerShdw blurRad="38100" dist="19050" dir="2700000" algn="tl" rotWithShape="0">
                    <a:schemeClr val="dk1">
                      <a:alpha val="40000"/>
                    </a:schemeClr>
                  </a:outerShdw>
                </a:effectLst>
              </a:endParaRPr>
            </a:p>
          </p:txBody>
        </p:sp>
      </p:grpSp>
      <p:pic>
        <p:nvPicPr>
          <p:cNvPr id="52" name="Content Placeholder 4" descr="Research with solid fill">
            <a:extLst>
              <a:ext uri="{FF2B5EF4-FFF2-40B4-BE49-F238E27FC236}">
                <a16:creationId xmlns:a16="http://schemas.microsoft.com/office/drawing/2014/main" id="{9873099F-B008-0CB6-34CB-D0C1A45D7B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flipV="1">
            <a:off x="2174773" y="3198261"/>
            <a:ext cx="389740" cy="396596"/>
          </a:xfrm>
          <a:prstGeom prst="rect">
            <a:avLst/>
          </a:prstGeom>
        </p:spPr>
      </p:pic>
    </p:spTree>
    <p:custDataLst>
      <p:tags r:id="rId1"/>
    </p:custDataLst>
    <p:extLst>
      <p:ext uri="{BB962C8B-B14F-4D97-AF65-F5344CB8AC3E}">
        <p14:creationId xmlns:p14="http://schemas.microsoft.com/office/powerpoint/2010/main" val="81988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F621B-D1C9-CF0D-767F-D508715A391D}"/>
              </a:ext>
            </a:extLst>
          </p:cNvPr>
          <p:cNvSpPr>
            <a:spLocks noGrp="1"/>
          </p:cNvSpPr>
          <p:nvPr>
            <p:ph type="title"/>
          </p:nvPr>
        </p:nvSpPr>
        <p:spPr>
          <a:xfrm>
            <a:off x="566737" y="307976"/>
            <a:ext cx="10444162" cy="1325563"/>
          </a:xfrm>
        </p:spPr>
        <p:txBody>
          <a:bodyPr>
            <a:normAutofit fontScale="90000"/>
          </a:bodyPr>
          <a:lstStyle/>
          <a:p>
            <a:br>
              <a:rPr lang="en-NG" sz="2700" b="1" kern="100" dirty="0">
                <a:effectLst/>
                <a:latin typeface="Aptos" panose="020B0004020202020204" pitchFamily="34" charset="0"/>
                <a:ea typeface="Aptos" panose="020B0004020202020204" pitchFamily="34" charset="0"/>
                <a:cs typeface="Times New Roman" panose="02020603050405020304" pitchFamily="18" charset="0"/>
              </a:rPr>
            </a:br>
            <a:br>
              <a:rPr lang="en-NG" sz="2700" b="1" kern="100" dirty="0">
                <a:effectLst/>
                <a:latin typeface="Aptos" panose="020B0004020202020204" pitchFamily="34" charset="0"/>
                <a:ea typeface="Aptos" panose="020B0004020202020204" pitchFamily="34" charset="0"/>
                <a:cs typeface="Times New Roman" panose="02020603050405020304" pitchFamily="18" charset="0"/>
              </a:rPr>
            </a:br>
            <a:br>
              <a:rPr lang="en-NG" b="1" kern="100" dirty="0">
                <a:effectLst/>
                <a:latin typeface="Aptos" panose="020B0004020202020204" pitchFamily="34" charset="0"/>
                <a:ea typeface="Aptos" panose="020B0004020202020204" pitchFamily="34" charset="0"/>
                <a:cs typeface="Times New Roman" panose="02020603050405020304" pitchFamily="18" charset="0"/>
              </a:rPr>
            </a:br>
            <a:r>
              <a:rPr lang="en-NG" b="1" kern="100" dirty="0">
                <a:effectLst/>
                <a:ea typeface="Aptos" panose="020B0004020202020204" pitchFamily="34" charset="0"/>
                <a:cs typeface="Times New Roman" panose="02020603050405020304" pitchFamily="18" charset="0"/>
              </a:rPr>
              <a:t>Step 1. Create a Detailed Design Document</a:t>
            </a:r>
            <a:br>
              <a:rPr lang="en-NG" sz="2800" kern="100" dirty="0">
                <a:effectLst/>
                <a:latin typeface="Aptos" panose="020B0004020202020204" pitchFamily="34" charset="0"/>
                <a:ea typeface="Aptos" panose="020B0004020202020204" pitchFamily="34" charset="0"/>
                <a:cs typeface="Times New Roman" panose="02020603050405020304" pitchFamily="18" charset="0"/>
              </a:rPr>
            </a:br>
            <a:br>
              <a:rPr lang="en-NG" sz="4400" kern="100" dirty="0">
                <a:effectLst/>
                <a:latin typeface="Aptos" panose="020B0004020202020204" pitchFamily="34" charset="0"/>
                <a:ea typeface="Aptos" panose="020B0004020202020204" pitchFamily="34" charset="0"/>
                <a:cs typeface="Times New Roman" panose="02020603050405020304" pitchFamily="18" charset="0"/>
              </a:rPr>
            </a:br>
            <a:endParaRPr lang="en-NG" dirty="0"/>
          </a:p>
        </p:txBody>
      </p:sp>
      <p:sp>
        <p:nvSpPr>
          <p:cNvPr id="3" name="Content Placeholder 2">
            <a:extLst>
              <a:ext uri="{FF2B5EF4-FFF2-40B4-BE49-F238E27FC236}">
                <a16:creationId xmlns:a16="http://schemas.microsoft.com/office/drawing/2014/main" id="{6CDBA0E4-F6DF-BDD7-6B83-5967F32F2C19}"/>
              </a:ext>
            </a:extLst>
          </p:cNvPr>
          <p:cNvSpPr>
            <a:spLocks noGrp="1"/>
          </p:cNvSpPr>
          <p:nvPr>
            <p:ph idx="1"/>
          </p:nvPr>
        </p:nvSpPr>
        <p:spPr>
          <a:xfrm>
            <a:off x="3867152" y="2142594"/>
            <a:ext cx="7970518" cy="2743731"/>
          </a:xfrm>
        </p:spPr>
        <p:txBody>
          <a:bodyPr>
            <a:normAutofit lnSpcReduction="10000"/>
          </a:bodyPr>
          <a:lstStyle/>
          <a:p>
            <a:pPr marL="342900" lvl="0" indent="-342900">
              <a:lnSpc>
                <a:spcPct val="115000"/>
              </a:lnSpc>
              <a:spcAft>
                <a:spcPts val="800"/>
              </a:spcAft>
              <a:buSzPts val="1000"/>
              <a:buFont typeface="Symbol" pitchFamily="2" charset="2"/>
              <a:buChar char=""/>
              <a:tabLst>
                <a:tab pos="457200" algn="l"/>
              </a:tabLst>
            </a:pPr>
            <a:r>
              <a:rPr lang="en-NG" sz="2400" b="1" kern="100" dirty="0">
                <a:effectLst/>
                <a:latin typeface="Aptos" panose="020B0004020202020204" pitchFamily="34" charset="0"/>
                <a:ea typeface="Aptos" panose="020B0004020202020204" pitchFamily="34" charset="0"/>
                <a:cs typeface="Times New Roman" panose="02020603050405020304" pitchFamily="18" charset="0"/>
              </a:rPr>
              <a:t>Summarize the analysis findings</a:t>
            </a:r>
            <a:r>
              <a:rPr lang="en-NG" sz="2400" kern="100" dirty="0">
                <a:effectLst/>
                <a:latin typeface="Aptos" panose="020B0004020202020204" pitchFamily="34" charset="0"/>
                <a:ea typeface="Aptos" panose="020B0004020202020204" pitchFamily="34" charset="0"/>
                <a:cs typeface="Times New Roman" panose="02020603050405020304" pitchFamily="18" charset="0"/>
              </a:rPr>
              <a:t>: Begin by revisiting the outcomes of the analysis phase, including learner profiles, objectives, and constraints.</a:t>
            </a:r>
          </a:p>
          <a:p>
            <a:pPr marL="342900" lvl="0" indent="-342900">
              <a:lnSpc>
                <a:spcPct val="115000"/>
              </a:lnSpc>
              <a:spcAft>
                <a:spcPts val="800"/>
              </a:spcAft>
              <a:buSzPts val="1000"/>
              <a:buFont typeface="Symbol" pitchFamily="2" charset="2"/>
              <a:buChar char=""/>
              <a:tabLst>
                <a:tab pos="457200" algn="l"/>
              </a:tabLst>
            </a:pPr>
            <a:r>
              <a:rPr lang="en-NG" sz="2400" b="1" kern="100" dirty="0">
                <a:effectLst/>
                <a:latin typeface="Aptos" panose="020B0004020202020204" pitchFamily="34" charset="0"/>
                <a:ea typeface="Aptos" panose="020B0004020202020204" pitchFamily="34" charset="0"/>
                <a:cs typeface="Times New Roman" panose="02020603050405020304" pitchFamily="18" charset="0"/>
              </a:rPr>
              <a:t>Establish the scope of the program</a:t>
            </a:r>
            <a:r>
              <a:rPr lang="en-NG" sz="2400" kern="100" dirty="0">
                <a:effectLst/>
                <a:latin typeface="Aptos" panose="020B0004020202020204" pitchFamily="34" charset="0"/>
                <a:ea typeface="Aptos" panose="020B0004020202020204" pitchFamily="34" charset="0"/>
                <a:cs typeface="Times New Roman" panose="02020603050405020304" pitchFamily="18" charset="0"/>
              </a:rPr>
              <a:t>: Define the boundaries of the training, such as the duration, topics to be covered, and delivery methods.</a:t>
            </a:r>
          </a:p>
          <a:p>
            <a:pPr marL="0" indent="0">
              <a:buNone/>
            </a:pPr>
            <a:endParaRPr lang="en-NG" dirty="0"/>
          </a:p>
        </p:txBody>
      </p:sp>
      <p:pic>
        <p:nvPicPr>
          <p:cNvPr id="1030" name="Picture 6" descr="An overhead view of a workspace featuring a laptop, a tablet displaying a document with a graph, a notebook with a pen, and a plant in the corner, similar to a stylized illustration. The scene is simple and clean with minimal details. The color palette includes soft blues, whites, and yellows, creating a modern and professional vibe. The hands on the laptop are typing, and there are sticky notes on the desk. The style is flat and cartoonish, resembling an organized and productive workspace.">
            <a:extLst>
              <a:ext uri="{FF2B5EF4-FFF2-40B4-BE49-F238E27FC236}">
                <a16:creationId xmlns:a16="http://schemas.microsoft.com/office/drawing/2014/main" id="{499EB4FA-DB30-054F-554B-6897231D3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737" y="2057133"/>
            <a:ext cx="3300415" cy="3300415"/>
          </a:xfrm>
          <a:prstGeom prst="decagon">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8EB1F309-47DF-D306-24F7-3C01B9ED232F}"/>
              </a:ext>
            </a:extLst>
          </p:cNvPr>
          <p:cNvGrpSpPr/>
          <p:nvPr/>
        </p:nvGrpSpPr>
        <p:grpSpPr>
          <a:xfrm>
            <a:off x="4757737" y="6140889"/>
            <a:ext cx="2114551" cy="351986"/>
            <a:chOff x="4648200" y="6140889"/>
            <a:chExt cx="2552387" cy="555171"/>
          </a:xfrm>
        </p:grpSpPr>
        <p:pic>
          <p:nvPicPr>
            <p:cNvPr id="9" name="Picture 2" descr="YouTube launches new offshoot site ...">
              <a:extLst>
                <a:ext uri="{FF2B5EF4-FFF2-40B4-BE49-F238E27FC236}">
                  <a16:creationId xmlns:a16="http://schemas.microsoft.com/office/drawing/2014/main" id="{F18263CF-CCF7-4668-D0A5-0B95B56BC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6256550"/>
              <a:ext cx="647700" cy="3238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ome - The GitHub Blog">
              <a:extLst>
                <a:ext uri="{FF2B5EF4-FFF2-40B4-BE49-F238E27FC236}">
                  <a16:creationId xmlns:a16="http://schemas.microsoft.com/office/drawing/2014/main" id="{4AF5ED92-DA94-6B01-888D-46895BA12E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5900" y="6140889"/>
              <a:ext cx="882660" cy="55517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5419FE-F428-0A90-2E34-420A61161960}"/>
                </a:ext>
              </a:extLst>
            </p:cNvPr>
            <p:cNvSpPr txBox="1"/>
            <p:nvPr/>
          </p:nvSpPr>
          <p:spPr>
            <a:xfrm>
              <a:off x="5943600" y="6256550"/>
              <a:ext cx="1256987" cy="276999"/>
            </a:xfrm>
            <a:prstGeom prst="rect">
              <a:avLst/>
            </a:prstGeom>
            <a:noFill/>
          </p:spPr>
          <p:txBody>
            <a:bodyPr wrap="square" rtlCol="0">
              <a:spAutoFit/>
            </a:bodyPr>
            <a:lstStyle/>
            <a:p>
              <a:r>
                <a:rPr lang="en-NG" sz="1200" dirty="0"/>
                <a:t>Dr Genz</a:t>
              </a:r>
            </a:p>
          </p:txBody>
        </p:sp>
      </p:grpSp>
    </p:spTree>
    <p:extLst>
      <p:ext uri="{BB962C8B-B14F-4D97-AF65-F5344CB8AC3E}">
        <p14:creationId xmlns:p14="http://schemas.microsoft.com/office/powerpoint/2010/main" val="2519890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BAF21-E0BD-15CA-4D01-3F051BACE284}"/>
              </a:ext>
            </a:extLst>
          </p:cNvPr>
          <p:cNvSpPr>
            <a:spLocks noGrp="1"/>
          </p:cNvSpPr>
          <p:nvPr>
            <p:ph type="title"/>
          </p:nvPr>
        </p:nvSpPr>
        <p:spPr/>
        <p:txBody>
          <a:bodyPr>
            <a:normAutofit fontScale="90000"/>
          </a:bodyPr>
          <a:lstStyle/>
          <a:p>
            <a:br>
              <a:rPr lang="en-GB" sz="2700" b="1" kern="100" dirty="0">
                <a:effectLst/>
                <a:ea typeface="Aptos" panose="020B0004020202020204" pitchFamily="34" charset="0"/>
                <a:cs typeface="Times New Roman" panose="02020603050405020304" pitchFamily="18" charset="0"/>
              </a:rPr>
            </a:br>
            <a:br>
              <a:rPr lang="en-GB" sz="2700" b="1" kern="100" dirty="0">
                <a:effectLst/>
                <a:ea typeface="Aptos" panose="020B0004020202020204" pitchFamily="34" charset="0"/>
                <a:cs typeface="Times New Roman" panose="02020603050405020304" pitchFamily="18" charset="0"/>
              </a:rPr>
            </a:br>
            <a:br>
              <a:rPr lang="en-GB" sz="2700" b="1" kern="100" dirty="0">
                <a:effectLst/>
                <a:ea typeface="Aptos" panose="020B0004020202020204" pitchFamily="34" charset="0"/>
                <a:cs typeface="Times New Roman" panose="02020603050405020304" pitchFamily="18" charset="0"/>
              </a:rPr>
            </a:br>
            <a:r>
              <a:rPr lang="en-GB" sz="5300" b="1" kern="100" dirty="0">
                <a:effectLst/>
                <a:ea typeface="Aptos" panose="020B0004020202020204" pitchFamily="34" charset="0"/>
                <a:cs typeface="Times New Roman" panose="02020603050405020304" pitchFamily="18" charset="0"/>
              </a:rPr>
              <a:t>S</a:t>
            </a:r>
            <a:r>
              <a:rPr lang="en-NG" sz="5300" b="1" kern="100" dirty="0">
                <a:effectLst/>
                <a:ea typeface="Aptos" panose="020B0004020202020204" pitchFamily="34" charset="0"/>
                <a:cs typeface="Times New Roman" panose="02020603050405020304" pitchFamily="18" charset="0"/>
              </a:rPr>
              <a:t>tep 2. Develop Learning Objectives</a:t>
            </a:r>
            <a:br>
              <a:rPr lang="en-NG" sz="2800" kern="100" dirty="0">
                <a:effectLst/>
                <a:latin typeface="Aptos" panose="020B0004020202020204" pitchFamily="34" charset="0"/>
                <a:ea typeface="Aptos" panose="020B0004020202020204" pitchFamily="34" charset="0"/>
                <a:cs typeface="Times New Roman" panose="02020603050405020304" pitchFamily="18" charset="0"/>
              </a:rPr>
            </a:br>
            <a:br>
              <a:rPr lang="en-NG" sz="4400" kern="100" dirty="0">
                <a:effectLst/>
                <a:latin typeface="Aptos" panose="020B0004020202020204" pitchFamily="34" charset="0"/>
                <a:ea typeface="Aptos" panose="020B0004020202020204" pitchFamily="34" charset="0"/>
                <a:cs typeface="Times New Roman" panose="02020603050405020304" pitchFamily="18" charset="0"/>
              </a:rPr>
            </a:br>
            <a:endParaRPr lang="en-NG" dirty="0"/>
          </a:p>
        </p:txBody>
      </p:sp>
      <p:sp>
        <p:nvSpPr>
          <p:cNvPr id="3" name="Content Placeholder 2">
            <a:extLst>
              <a:ext uri="{FF2B5EF4-FFF2-40B4-BE49-F238E27FC236}">
                <a16:creationId xmlns:a16="http://schemas.microsoft.com/office/drawing/2014/main" id="{1353DE5F-0510-74F7-6BF2-C760BAADF7D9}"/>
              </a:ext>
            </a:extLst>
          </p:cNvPr>
          <p:cNvSpPr>
            <a:spLocks noGrp="1"/>
          </p:cNvSpPr>
          <p:nvPr>
            <p:ph idx="1"/>
          </p:nvPr>
        </p:nvSpPr>
        <p:spPr>
          <a:xfrm>
            <a:off x="3638551" y="1913994"/>
            <a:ext cx="8141207" cy="3318936"/>
          </a:xfrm>
        </p:spPr>
        <p:txBody>
          <a:bodyPr>
            <a:normAutofit lnSpcReduction="10000"/>
          </a:bodyPr>
          <a:lstStyle/>
          <a:p>
            <a:pPr marL="342900" lvl="0" indent="-342900">
              <a:lnSpc>
                <a:spcPct val="115000"/>
              </a:lnSpc>
              <a:spcAft>
                <a:spcPts val="800"/>
              </a:spcAft>
              <a:buSzPts val="1000"/>
              <a:buFont typeface="Symbol" pitchFamily="2" charset="2"/>
              <a:buChar char=""/>
              <a:tabLst>
                <a:tab pos="457200" algn="l"/>
              </a:tabLst>
            </a:pPr>
            <a:r>
              <a:rPr lang="en-NG" b="1" kern="100" dirty="0">
                <a:effectLst/>
                <a:latin typeface="Aptos" panose="020B0004020202020204" pitchFamily="34" charset="0"/>
                <a:ea typeface="Aptos" panose="020B0004020202020204" pitchFamily="34" charset="0"/>
                <a:cs typeface="Times New Roman" panose="02020603050405020304" pitchFamily="18" charset="0"/>
              </a:rPr>
              <a:t>Refine and align objectives</a:t>
            </a:r>
            <a:r>
              <a:rPr lang="en-NG" kern="100" dirty="0">
                <a:effectLst/>
                <a:latin typeface="Aptos" panose="020B0004020202020204" pitchFamily="34" charset="0"/>
                <a:ea typeface="Aptos" panose="020B0004020202020204" pitchFamily="34" charset="0"/>
                <a:cs typeface="Times New Roman" panose="02020603050405020304" pitchFamily="18" charset="0"/>
              </a:rPr>
              <a:t>: Ensure each learning objective is clear, specific, and measurable.</a:t>
            </a:r>
          </a:p>
          <a:p>
            <a:pPr marL="342900" lvl="0" indent="-342900">
              <a:lnSpc>
                <a:spcPct val="115000"/>
              </a:lnSpc>
              <a:spcAft>
                <a:spcPts val="800"/>
              </a:spcAft>
              <a:buSzPts val="1000"/>
              <a:buFont typeface="Symbol" pitchFamily="2" charset="2"/>
              <a:buChar char=""/>
              <a:tabLst>
                <a:tab pos="457200" algn="l"/>
              </a:tabLst>
            </a:pPr>
            <a:r>
              <a:rPr lang="en-NG" b="1" kern="100" dirty="0">
                <a:effectLst/>
                <a:latin typeface="Aptos" panose="020B0004020202020204" pitchFamily="34" charset="0"/>
                <a:ea typeface="Aptos" panose="020B0004020202020204" pitchFamily="34" charset="0"/>
                <a:cs typeface="Times New Roman" panose="02020603050405020304" pitchFamily="18" charset="0"/>
              </a:rPr>
              <a:t>Map objectives to business goals</a:t>
            </a:r>
            <a:r>
              <a:rPr lang="en-NG" kern="100" dirty="0">
                <a:effectLst/>
                <a:latin typeface="Aptos" panose="020B0004020202020204" pitchFamily="34" charset="0"/>
                <a:ea typeface="Aptos" panose="020B0004020202020204" pitchFamily="34" charset="0"/>
                <a:cs typeface="Times New Roman" panose="02020603050405020304" pitchFamily="18" charset="0"/>
              </a:rPr>
              <a:t>: Confirm that each objective contributes directly to solving the identified business problem or performance gap.</a:t>
            </a:r>
          </a:p>
          <a:p>
            <a:endParaRPr lang="en-NG" dirty="0"/>
          </a:p>
        </p:txBody>
      </p:sp>
      <p:pic>
        <p:nvPicPr>
          <p:cNvPr id="2050" name="Picture 2" descr="A person writing learning objectives on a piece of paper with a laptop placed beside them on a desk. The scene is clean and organized, with the person focused on the task. The hand is holding a pen, writing bullet points. The laptop screen shows an open document. The setting is professional, with soft lighting, and the color palette includes neutral tones like white, gray, and light blue. The style is modern and minimalistic, capturing the process of developing educational content.">
            <a:extLst>
              <a:ext uri="{FF2B5EF4-FFF2-40B4-BE49-F238E27FC236}">
                <a16:creationId xmlns:a16="http://schemas.microsoft.com/office/drawing/2014/main" id="{3E22E872-1AF3-BD63-EB7D-35E9659282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42" y="2036760"/>
            <a:ext cx="3419476" cy="3419476"/>
          </a:xfrm>
          <a:prstGeom prst="ellipse">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12BE6451-4E5C-51BD-FA30-7003BEB2D6AA}"/>
              </a:ext>
            </a:extLst>
          </p:cNvPr>
          <p:cNvGrpSpPr/>
          <p:nvPr/>
        </p:nvGrpSpPr>
        <p:grpSpPr>
          <a:xfrm>
            <a:off x="4757737" y="6140889"/>
            <a:ext cx="2114551" cy="351986"/>
            <a:chOff x="4648200" y="6140889"/>
            <a:chExt cx="2552387" cy="555171"/>
          </a:xfrm>
        </p:grpSpPr>
        <p:pic>
          <p:nvPicPr>
            <p:cNvPr id="9" name="Picture 2" descr="YouTube launches new offshoot site ...">
              <a:extLst>
                <a:ext uri="{FF2B5EF4-FFF2-40B4-BE49-F238E27FC236}">
                  <a16:creationId xmlns:a16="http://schemas.microsoft.com/office/drawing/2014/main" id="{A1582DB1-3836-EA84-606C-278D9A5ED5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6256550"/>
              <a:ext cx="647700" cy="3238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ome - The GitHub Blog">
              <a:extLst>
                <a:ext uri="{FF2B5EF4-FFF2-40B4-BE49-F238E27FC236}">
                  <a16:creationId xmlns:a16="http://schemas.microsoft.com/office/drawing/2014/main" id="{B3E9C5F8-FC97-A2EE-8660-226901CC6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5900" y="6140889"/>
              <a:ext cx="882660" cy="55517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DC25CD7-80BD-93E8-5D58-4090535610A7}"/>
                </a:ext>
              </a:extLst>
            </p:cNvPr>
            <p:cNvSpPr txBox="1"/>
            <p:nvPr/>
          </p:nvSpPr>
          <p:spPr>
            <a:xfrm>
              <a:off x="5943600" y="6256550"/>
              <a:ext cx="1256987" cy="276999"/>
            </a:xfrm>
            <a:prstGeom prst="rect">
              <a:avLst/>
            </a:prstGeom>
            <a:noFill/>
          </p:spPr>
          <p:txBody>
            <a:bodyPr wrap="square" rtlCol="0">
              <a:spAutoFit/>
            </a:bodyPr>
            <a:lstStyle/>
            <a:p>
              <a:r>
                <a:rPr lang="en-NG" sz="1200" dirty="0"/>
                <a:t>Dr Genz</a:t>
              </a:r>
            </a:p>
          </p:txBody>
        </p:sp>
      </p:grpSp>
    </p:spTree>
    <p:extLst>
      <p:ext uri="{BB962C8B-B14F-4D97-AF65-F5344CB8AC3E}">
        <p14:creationId xmlns:p14="http://schemas.microsoft.com/office/powerpoint/2010/main" val="38564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A26E9-3A45-F94E-3ED6-ECC12C677C3E}"/>
              </a:ext>
            </a:extLst>
          </p:cNvPr>
          <p:cNvSpPr>
            <a:spLocks noGrp="1"/>
          </p:cNvSpPr>
          <p:nvPr>
            <p:ph type="title"/>
          </p:nvPr>
        </p:nvSpPr>
        <p:spPr/>
        <p:txBody>
          <a:bodyPr>
            <a:normAutofit fontScale="90000"/>
          </a:bodyPr>
          <a:lstStyle/>
          <a:p>
            <a:br>
              <a:rPr lang="en-NG" sz="2700" dirty="0"/>
            </a:br>
            <a:r>
              <a:rPr lang="en-NG" sz="4900" b="1" dirty="0"/>
              <a:t>STEP 3. </a:t>
            </a:r>
            <a:r>
              <a:rPr lang="en-NG" sz="4900" b="1" kern="100" dirty="0">
                <a:effectLst/>
                <a:ea typeface="Aptos" panose="020B0004020202020204" pitchFamily="34" charset="0"/>
                <a:cs typeface="Times New Roman" panose="02020603050405020304" pitchFamily="18" charset="0"/>
              </a:rPr>
              <a:t>Select Instructional Strategies</a:t>
            </a:r>
            <a:br>
              <a:rPr lang="en-NG" sz="4400" kern="100" dirty="0">
                <a:effectLst/>
                <a:latin typeface="Aptos" panose="020B0004020202020204" pitchFamily="34" charset="0"/>
                <a:ea typeface="Aptos" panose="020B0004020202020204" pitchFamily="34" charset="0"/>
                <a:cs typeface="Times New Roman" panose="02020603050405020304" pitchFamily="18" charset="0"/>
              </a:rPr>
            </a:br>
            <a:endParaRPr lang="en-NG" dirty="0"/>
          </a:p>
        </p:txBody>
      </p:sp>
      <p:sp>
        <p:nvSpPr>
          <p:cNvPr id="3" name="Content Placeholder 2">
            <a:extLst>
              <a:ext uri="{FF2B5EF4-FFF2-40B4-BE49-F238E27FC236}">
                <a16:creationId xmlns:a16="http://schemas.microsoft.com/office/drawing/2014/main" id="{3D871B35-1F68-45CB-57BB-E8284D4CBC99}"/>
              </a:ext>
            </a:extLst>
          </p:cNvPr>
          <p:cNvSpPr>
            <a:spLocks noGrp="1"/>
          </p:cNvSpPr>
          <p:nvPr>
            <p:ph idx="1"/>
          </p:nvPr>
        </p:nvSpPr>
        <p:spPr>
          <a:xfrm>
            <a:off x="3652839" y="1690688"/>
            <a:ext cx="8372855" cy="3318936"/>
          </a:xfrm>
        </p:spPr>
        <p:txBody>
          <a:bodyPr>
            <a:normAutofit fontScale="92500" lnSpcReduction="20000"/>
          </a:bodyPr>
          <a:lstStyle/>
          <a:p>
            <a:pPr marL="342900" lvl="0" indent="-342900">
              <a:lnSpc>
                <a:spcPct val="115000"/>
              </a:lnSpc>
              <a:spcAft>
                <a:spcPts val="800"/>
              </a:spcAft>
              <a:buSzPts val="1000"/>
              <a:buFont typeface="Symbol" pitchFamily="2" charset="2"/>
              <a:buChar char=""/>
              <a:tabLst>
                <a:tab pos="457200" algn="l"/>
              </a:tabLst>
            </a:pPr>
            <a:r>
              <a:rPr lang="en-NG" b="1" kern="100" dirty="0">
                <a:effectLst/>
                <a:latin typeface="Aptos" panose="020B0004020202020204" pitchFamily="34" charset="0"/>
                <a:ea typeface="Aptos" panose="020B0004020202020204" pitchFamily="34" charset="0"/>
                <a:cs typeface="Times New Roman" panose="02020603050405020304" pitchFamily="18" charset="0"/>
              </a:rPr>
              <a:t>Choose teaching methods</a:t>
            </a:r>
            <a:r>
              <a:rPr lang="en-NG" kern="100" dirty="0">
                <a:effectLst/>
                <a:latin typeface="Aptos" panose="020B0004020202020204" pitchFamily="34" charset="0"/>
                <a:ea typeface="Aptos" panose="020B0004020202020204" pitchFamily="34" charset="0"/>
                <a:cs typeface="Times New Roman" panose="02020603050405020304" pitchFamily="18" charset="0"/>
              </a:rPr>
              <a:t>: Decide on instructional Strategies like lectures, simulations, role-plays, or case studies that match the content and learner needs.</a:t>
            </a:r>
          </a:p>
          <a:p>
            <a:pPr marL="342900" lvl="0" indent="-342900">
              <a:lnSpc>
                <a:spcPct val="115000"/>
              </a:lnSpc>
              <a:spcAft>
                <a:spcPts val="800"/>
              </a:spcAft>
              <a:buSzPts val="1000"/>
              <a:buFont typeface="Symbol" pitchFamily="2" charset="2"/>
              <a:buChar char=""/>
              <a:tabLst>
                <a:tab pos="457200" algn="l"/>
              </a:tabLst>
            </a:pPr>
            <a:r>
              <a:rPr lang="en-NG" b="1" kern="100" dirty="0">
                <a:effectLst/>
                <a:latin typeface="Aptos" panose="020B0004020202020204" pitchFamily="34" charset="0"/>
                <a:ea typeface="Aptos" panose="020B0004020202020204" pitchFamily="34" charset="0"/>
                <a:cs typeface="Times New Roman" panose="02020603050405020304" pitchFamily="18" charset="0"/>
              </a:rPr>
              <a:t>Incorporate adult learning principles</a:t>
            </a:r>
            <a:r>
              <a:rPr lang="en-NG" kern="100" dirty="0">
                <a:effectLst/>
                <a:latin typeface="Aptos" panose="020B0004020202020204" pitchFamily="34" charset="0"/>
                <a:ea typeface="Aptos" panose="020B0004020202020204" pitchFamily="34" charset="0"/>
                <a:cs typeface="Times New Roman" panose="02020603050405020304" pitchFamily="18" charset="0"/>
              </a:rPr>
              <a:t>: Use strategies that support active learning, such as collaborative activities, real-world application, or problem-solving exercises.</a:t>
            </a:r>
          </a:p>
          <a:p>
            <a:pPr marL="0" indent="0">
              <a:buNone/>
            </a:pPr>
            <a:endParaRPr lang="en-NG" dirty="0"/>
          </a:p>
        </p:txBody>
      </p:sp>
      <p:sp>
        <p:nvSpPr>
          <p:cNvPr id="4" name="AutoShape 4" descr="Generated Image">
            <a:extLst>
              <a:ext uri="{FF2B5EF4-FFF2-40B4-BE49-F238E27FC236}">
                <a16:creationId xmlns:a16="http://schemas.microsoft.com/office/drawing/2014/main" id="{6C9214CC-FDA4-4BB8-B6D6-C52DC0C9A99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G"/>
          </a:p>
        </p:txBody>
      </p:sp>
      <p:pic>
        <p:nvPicPr>
          <p:cNvPr id="3078" name="Picture 6" descr="Generated Image">
            <a:extLst>
              <a:ext uri="{FF2B5EF4-FFF2-40B4-BE49-F238E27FC236}">
                <a16:creationId xmlns:a16="http://schemas.microsoft.com/office/drawing/2014/main" id="{D1126210-4DD7-6234-4A18-69672328B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044" y="1685929"/>
            <a:ext cx="3595687" cy="3595687"/>
          </a:xfrm>
          <a:prstGeom prst="ellipse">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91AFF7C3-5EE4-8D91-39D2-B0CFAB66704B}"/>
              </a:ext>
            </a:extLst>
          </p:cNvPr>
          <p:cNvGrpSpPr/>
          <p:nvPr/>
        </p:nvGrpSpPr>
        <p:grpSpPr>
          <a:xfrm>
            <a:off x="4757737" y="6140889"/>
            <a:ext cx="2114551" cy="351986"/>
            <a:chOff x="4648200" y="6140889"/>
            <a:chExt cx="2552387" cy="555171"/>
          </a:xfrm>
        </p:grpSpPr>
        <p:pic>
          <p:nvPicPr>
            <p:cNvPr id="10" name="Picture 2" descr="YouTube launches new offshoot site ...">
              <a:extLst>
                <a:ext uri="{FF2B5EF4-FFF2-40B4-BE49-F238E27FC236}">
                  <a16:creationId xmlns:a16="http://schemas.microsoft.com/office/drawing/2014/main" id="{83D92744-D64C-EBEA-94F1-F014A7AA1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6256550"/>
              <a:ext cx="647700" cy="3238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ome - The GitHub Blog">
              <a:extLst>
                <a:ext uri="{FF2B5EF4-FFF2-40B4-BE49-F238E27FC236}">
                  <a16:creationId xmlns:a16="http://schemas.microsoft.com/office/drawing/2014/main" id="{E6265163-6613-38B1-4173-744A2A978A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5900" y="6140889"/>
              <a:ext cx="882660" cy="55517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7A4798D-C9D8-7E84-27F0-859BBC360004}"/>
                </a:ext>
              </a:extLst>
            </p:cNvPr>
            <p:cNvSpPr txBox="1"/>
            <p:nvPr/>
          </p:nvSpPr>
          <p:spPr>
            <a:xfrm>
              <a:off x="5943600" y="6256550"/>
              <a:ext cx="1256987" cy="276999"/>
            </a:xfrm>
            <a:prstGeom prst="rect">
              <a:avLst/>
            </a:prstGeom>
            <a:noFill/>
          </p:spPr>
          <p:txBody>
            <a:bodyPr wrap="square" rtlCol="0">
              <a:spAutoFit/>
            </a:bodyPr>
            <a:lstStyle/>
            <a:p>
              <a:r>
                <a:rPr lang="en-NG" sz="1200" dirty="0"/>
                <a:t>Dr Genz</a:t>
              </a:r>
            </a:p>
          </p:txBody>
        </p:sp>
      </p:grpSp>
    </p:spTree>
    <p:extLst>
      <p:ext uri="{BB962C8B-B14F-4D97-AF65-F5344CB8AC3E}">
        <p14:creationId xmlns:p14="http://schemas.microsoft.com/office/powerpoint/2010/main" val="3350104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96F40-8762-1DFE-AAC7-2F30EA6671CE}"/>
              </a:ext>
            </a:extLst>
          </p:cNvPr>
          <p:cNvSpPr>
            <a:spLocks noGrp="1"/>
          </p:cNvSpPr>
          <p:nvPr>
            <p:ph type="title"/>
          </p:nvPr>
        </p:nvSpPr>
        <p:spPr/>
        <p:txBody>
          <a:bodyPr>
            <a:normAutofit fontScale="90000"/>
          </a:bodyPr>
          <a:lstStyle/>
          <a:p>
            <a:br>
              <a:rPr lang="en-NG" sz="2700" b="1" kern="100" dirty="0">
                <a:effectLst/>
                <a:ea typeface="Aptos" panose="020B0004020202020204" pitchFamily="34" charset="0"/>
                <a:cs typeface="Times New Roman" panose="02020603050405020304" pitchFamily="18" charset="0"/>
              </a:rPr>
            </a:br>
            <a:r>
              <a:rPr lang="en-NG" sz="5300" b="1" kern="100" dirty="0">
                <a:effectLst/>
                <a:ea typeface="Aptos" panose="020B0004020202020204" pitchFamily="34" charset="0"/>
                <a:cs typeface="Times New Roman" panose="02020603050405020304" pitchFamily="18" charset="0"/>
              </a:rPr>
              <a:t>STEP 4. Create the Course Structure</a:t>
            </a:r>
            <a:br>
              <a:rPr lang="en-NG" sz="5300" kern="100" dirty="0">
                <a:effectLst/>
                <a:latin typeface="Aptos" panose="020B0004020202020204" pitchFamily="34" charset="0"/>
                <a:ea typeface="Aptos" panose="020B0004020202020204" pitchFamily="34" charset="0"/>
                <a:cs typeface="Times New Roman" panose="02020603050405020304" pitchFamily="18" charset="0"/>
              </a:rPr>
            </a:br>
            <a:endParaRPr lang="en-NG" sz="5300" dirty="0"/>
          </a:p>
        </p:txBody>
      </p:sp>
      <p:sp>
        <p:nvSpPr>
          <p:cNvPr id="3" name="Content Placeholder 2">
            <a:extLst>
              <a:ext uri="{FF2B5EF4-FFF2-40B4-BE49-F238E27FC236}">
                <a16:creationId xmlns:a16="http://schemas.microsoft.com/office/drawing/2014/main" id="{F806DB06-07BE-1A23-FF4D-0FBFDC55CAE0}"/>
              </a:ext>
            </a:extLst>
          </p:cNvPr>
          <p:cNvSpPr>
            <a:spLocks noGrp="1"/>
          </p:cNvSpPr>
          <p:nvPr>
            <p:ph idx="1"/>
          </p:nvPr>
        </p:nvSpPr>
        <p:spPr>
          <a:xfrm>
            <a:off x="3667124" y="2055018"/>
            <a:ext cx="7800976" cy="3574257"/>
          </a:xfrm>
        </p:spPr>
        <p:txBody>
          <a:bodyPr>
            <a:normAutofit fontScale="92500" lnSpcReduction="10000"/>
          </a:bodyPr>
          <a:lstStyle/>
          <a:p>
            <a:pPr marL="342900" lvl="0" indent="-342900">
              <a:lnSpc>
                <a:spcPct val="115000"/>
              </a:lnSpc>
              <a:spcAft>
                <a:spcPts val="800"/>
              </a:spcAft>
              <a:buSzPts val="1000"/>
              <a:buFont typeface="Symbol" pitchFamily="2" charset="2"/>
              <a:buChar char=""/>
              <a:tabLst>
                <a:tab pos="457200" algn="l"/>
              </a:tabLst>
            </a:pPr>
            <a:r>
              <a:rPr lang="en-NG" sz="2400" b="1" kern="100" dirty="0">
                <a:effectLst/>
                <a:latin typeface="Aptos" panose="020B0004020202020204" pitchFamily="34" charset="0"/>
                <a:ea typeface="Aptos" panose="020B0004020202020204" pitchFamily="34" charset="0"/>
                <a:cs typeface="Times New Roman" panose="02020603050405020304" pitchFamily="18" charset="0"/>
              </a:rPr>
              <a:t>Organize content logically</a:t>
            </a:r>
            <a:r>
              <a:rPr lang="en-NG" sz="2400" kern="100" dirty="0">
                <a:effectLst/>
                <a:latin typeface="Aptos" panose="020B0004020202020204" pitchFamily="34" charset="0"/>
                <a:ea typeface="Aptos" panose="020B0004020202020204" pitchFamily="34" charset="0"/>
                <a:cs typeface="Times New Roman" panose="02020603050405020304" pitchFamily="18" charset="0"/>
              </a:rPr>
              <a:t>: Group the materials into modules that flow in a logical sequence, building on prior knowledge.</a:t>
            </a:r>
          </a:p>
          <a:p>
            <a:pPr marL="342900" lvl="0" indent="-342900">
              <a:lnSpc>
                <a:spcPct val="115000"/>
              </a:lnSpc>
              <a:spcAft>
                <a:spcPts val="800"/>
              </a:spcAft>
              <a:buSzPts val="1000"/>
              <a:buFont typeface="Symbol" pitchFamily="2" charset="2"/>
              <a:buChar char=""/>
              <a:tabLst>
                <a:tab pos="457200" algn="l"/>
              </a:tabLst>
            </a:pPr>
            <a:r>
              <a:rPr lang="en-NG" sz="2400" b="1" kern="100" dirty="0">
                <a:effectLst/>
                <a:latin typeface="Aptos" panose="020B0004020202020204" pitchFamily="34" charset="0"/>
                <a:ea typeface="Aptos" panose="020B0004020202020204" pitchFamily="34" charset="0"/>
                <a:cs typeface="Times New Roman" panose="02020603050405020304" pitchFamily="18" charset="0"/>
              </a:rPr>
              <a:t>Determine pacing</a:t>
            </a:r>
            <a:r>
              <a:rPr lang="en-NG" sz="2400" kern="100" dirty="0">
                <a:effectLst/>
                <a:latin typeface="Aptos" panose="020B0004020202020204" pitchFamily="34" charset="0"/>
                <a:ea typeface="Aptos" panose="020B0004020202020204" pitchFamily="34" charset="0"/>
                <a:cs typeface="Times New Roman" panose="02020603050405020304" pitchFamily="18" charset="0"/>
              </a:rPr>
              <a:t>: Plan how much time will be allocated to each topic or activity based on complexity and importance.</a:t>
            </a:r>
          </a:p>
          <a:p>
            <a:pPr marL="342900" lvl="0" indent="-342900">
              <a:lnSpc>
                <a:spcPct val="115000"/>
              </a:lnSpc>
              <a:spcAft>
                <a:spcPts val="800"/>
              </a:spcAft>
              <a:buSzPts val="1000"/>
              <a:buFont typeface="Symbol" pitchFamily="2" charset="2"/>
              <a:buChar char=""/>
              <a:tabLst>
                <a:tab pos="457200" algn="l"/>
              </a:tabLst>
            </a:pPr>
            <a:r>
              <a:rPr lang="en-NG" sz="2400" b="1" kern="100" dirty="0">
                <a:effectLst/>
                <a:latin typeface="Aptos" panose="020B0004020202020204" pitchFamily="34" charset="0"/>
                <a:ea typeface="Aptos" panose="020B0004020202020204" pitchFamily="34" charset="0"/>
                <a:cs typeface="Times New Roman" panose="02020603050405020304" pitchFamily="18" charset="0"/>
              </a:rPr>
              <a:t>Plan assessments</a:t>
            </a:r>
            <a:r>
              <a:rPr lang="en-NG" sz="2400" kern="100" dirty="0">
                <a:effectLst/>
                <a:latin typeface="Aptos" panose="020B0004020202020204" pitchFamily="34" charset="0"/>
                <a:ea typeface="Aptos" panose="020B0004020202020204" pitchFamily="34" charset="0"/>
                <a:cs typeface="Times New Roman" panose="02020603050405020304" pitchFamily="18" charset="0"/>
              </a:rPr>
              <a:t>: Identify where quizzes, tests, or practical assessments will be placed to check for understanding and achievement of objectives</a:t>
            </a:r>
            <a:r>
              <a:rPr lang="en-NG"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indent="0">
              <a:buNone/>
            </a:pPr>
            <a:endParaRPr lang="en-NG" dirty="0"/>
          </a:p>
        </p:txBody>
      </p:sp>
      <p:pic>
        <p:nvPicPr>
          <p:cNvPr id="4098" name="Picture 2" descr="Generated Image">
            <a:extLst>
              <a:ext uri="{FF2B5EF4-FFF2-40B4-BE49-F238E27FC236}">
                <a16:creationId xmlns:a16="http://schemas.microsoft.com/office/drawing/2014/main" id="{B8D17E02-F774-682D-6D6F-C2D45916FC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317" y="2226468"/>
            <a:ext cx="3402807" cy="3402807"/>
          </a:xfrm>
          <a:prstGeom prst="teardrop">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C8561CE-2725-D47D-80E9-28D1FAB74475}"/>
              </a:ext>
            </a:extLst>
          </p:cNvPr>
          <p:cNvGrpSpPr/>
          <p:nvPr/>
        </p:nvGrpSpPr>
        <p:grpSpPr>
          <a:xfrm>
            <a:off x="4757737" y="6140889"/>
            <a:ext cx="2114551" cy="351986"/>
            <a:chOff x="4648200" y="6140889"/>
            <a:chExt cx="2552387" cy="555171"/>
          </a:xfrm>
        </p:grpSpPr>
        <p:pic>
          <p:nvPicPr>
            <p:cNvPr id="9" name="Picture 2" descr="YouTube launches new offshoot site ...">
              <a:extLst>
                <a:ext uri="{FF2B5EF4-FFF2-40B4-BE49-F238E27FC236}">
                  <a16:creationId xmlns:a16="http://schemas.microsoft.com/office/drawing/2014/main" id="{9BE40D39-5D36-BEAA-0361-BB13C55D9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6256550"/>
              <a:ext cx="647700" cy="3238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ome - The GitHub Blog">
              <a:extLst>
                <a:ext uri="{FF2B5EF4-FFF2-40B4-BE49-F238E27FC236}">
                  <a16:creationId xmlns:a16="http://schemas.microsoft.com/office/drawing/2014/main" id="{2FAC5CD0-930D-63B6-8A69-2D6020AE64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5900" y="6140889"/>
              <a:ext cx="882660" cy="55517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930D281-F3B2-91E3-0A1F-13DF9E2E6AFB}"/>
                </a:ext>
              </a:extLst>
            </p:cNvPr>
            <p:cNvSpPr txBox="1"/>
            <p:nvPr/>
          </p:nvSpPr>
          <p:spPr>
            <a:xfrm>
              <a:off x="5943600" y="6256550"/>
              <a:ext cx="1256987" cy="276999"/>
            </a:xfrm>
            <a:prstGeom prst="rect">
              <a:avLst/>
            </a:prstGeom>
            <a:noFill/>
          </p:spPr>
          <p:txBody>
            <a:bodyPr wrap="square" rtlCol="0">
              <a:spAutoFit/>
            </a:bodyPr>
            <a:lstStyle/>
            <a:p>
              <a:r>
                <a:rPr lang="en-NG" sz="1200" dirty="0"/>
                <a:t>Dr Genz</a:t>
              </a:r>
            </a:p>
          </p:txBody>
        </p:sp>
      </p:grpSp>
    </p:spTree>
    <p:extLst>
      <p:ext uri="{BB962C8B-B14F-4D97-AF65-F5344CB8AC3E}">
        <p14:creationId xmlns:p14="http://schemas.microsoft.com/office/powerpoint/2010/main" val="927975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D91A7-2EBC-3A17-F493-83FB07E2A342}"/>
              </a:ext>
            </a:extLst>
          </p:cNvPr>
          <p:cNvSpPr>
            <a:spLocks noGrp="1"/>
          </p:cNvSpPr>
          <p:nvPr>
            <p:ph type="title"/>
          </p:nvPr>
        </p:nvSpPr>
        <p:spPr>
          <a:xfrm>
            <a:off x="1295402" y="475403"/>
            <a:ext cx="10058398" cy="1151468"/>
          </a:xfrm>
        </p:spPr>
        <p:txBody>
          <a:bodyPr>
            <a:normAutofit fontScale="90000"/>
          </a:bodyPr>
          <a:lstStyle/>
          <a:p>
            <a:br>
              <a:rPr lang="en-NG" sz="2700" b="1" dirty="0"/>
            </a:br>
            <a:r>
              <a:rPr lang="en-NG" b="1" dirty="0"/>
              <a:t>STEP 5</a:t>
            </a:r>
            <a:r>
              <a:rPr lang="en-NG" b="1" kern="100" dirty="0">
                <a:effectLst/>
                <a:ea typeface="Aptos" panose="020B0004020202020204" pitchFamily="34" charset="0"/>
                <a:cs typeface="Times New Roman" panose="02020603050405020304" pitchFamily="18" charset="0"/>
              </a:rPr>
              <a:t>. Select Delivery Methods and Formats</a:t>
            </a:r>
            <a:br>
              <a:rPr lang="en-NG" sz="4400" kern="100" dirty="0">
                <a:effectLst/>
                <a:latin typeface="Aptos" panose="020B0004020202020204" pitchFamily="34" charset="0"/>
                <a:ea typeface="Aptos" panose="020B0004020202020204" pitchFamily="34" charset="0"/>
                <a:cs typeface="Times New Roman" panose="02020603050405020304" pitchFamily="18" charset="0"/>
              </a:rPr>
            </a:br>
            <a:endParaRPr lang="en-NG" dirty="0"/>
          </a:p>
        </p:txBody>
      </p:sp>
      <p:sp>
        <p:nvSpPr>
          <p:cNvPr id="3" name="Content Placeholder 2">
            <a:extLst>
              <a:ext uri="{FF2B5EF4-FFF2-40B4-BE49-F238E27FC236}">
                <a16:creationId xmlns:a16="http://schemas.microsoft.com/office/drawing/2014/main" id="{3EBD24B4-5A24-B3AA-C45D-9DD6D11B697D}"/>
              </a:ext>
            </a:extLst>
          </p:cNvPr>
          <p:cNvSpPr>
            <a:spLocks noGrp="1"/>
          </p:cNvSpPr>
          <p:nvPr>
            <p:ph idx="1"/>
          </p:nvPr>
        </p:nvSpPr>
        <p:spPr>
          <a:xfrm>
            <a:off x="3557588" y="1482726"/>
            <a:ext cx="8296274" cy="4351338"/>
          </a:xfrm>
        </p:spPr>
        <p:txBody>
          <a:bodyPr>
            <a:normAutofit lnSpcReduction="10000"/>
          </a:bodyPr>
          <a:lstStyle/>
          <a:p>
            <a:pPr marL="342900" lvl="0" indent="-342900">
              <a:lnSpc>
                <a:spcPct val="115000"/>
              </a:lnSpc>
              <a:spcAft>
                <a:spcPts val="800"/>
              </a:spcAft>
              <a:buSzPts val="1000"/>
              <a:buFont typeface="Symbol" pitchFamily="2" charset="2"/>
              <a:buChar char=""/>
              <a:tabLst>
                <a:tab pos="457200" algn="l"/>
              </a:tabLst>
            </a:pPr>
            <a:r>
              <a:rPr lang="en-NG" sz="2400" b="1" kern="100" dirty="0">
                <a:effectLst/>
                <a:latin typeface="Aptos" panose="020B0004020202020204" pitchFamily="34" charset="0"/>
                <a:ea typeface="Aptos" panose="020B0004020202020204" pitchFamily="34" charset="0"/>
                <a:cs typeface="Times New Roman" panose="02020603050405020304" pitchFamily="18" charset="0"/>
              </a:rPr>
              <a:t>Choose the delivery mode</a:t>
            </a:r>
            <a:r>
              <a:rPr lang="en-NG" sz="2400" kern="100" dirty="0">
                <a:effectLst/>
                <a:latin typeface="Aptos" panose="020B0004020202020204" pitchFamily="34" charset="0"/>
                <a:ea typeface="Aptos" panose="020B0004020202020204" pitchFamily="34" charset="0"/>
                <a:cs typeface="Times New Roman" panose="02020603050405020304" pitchFamily="18" charset="0"/>
              </a:rPr>
              <a:t>: Based on the learning environment analysis, decide if the training will be delivered in person, online, or as a blended program.</a:t>
            </a:r>
          </a:p>
          <a:p>
            <a:pPr marL="342900" lvl="0" indent="-342900">
              <a:lnSpc>
                <a:spcPct val="115000"/>
              </a:lnSpc>
              <a:spcAft>
                <a:spcPts val="800"/>
              </a:spcAft>
              <a:buSzPts val="1000"/>
              <a:buFont typeface="Symbol" pitchFamily="2" charset="2"/>
              <a:buChar char=""/>
              <a:tabLst>
                <a:tab pos="457200" algn="l"/>
              </a:tabLst>
            </a:pPr>
            <a:r>
              <a:rPr lang="en-NG" sz="2400" b="1" kern="100" dirty="0">
                <a:effectLst/>
                <a:latin typeface="Aptos" panose="020B0004020202020204" pitchFamily="34" charset="0"/>
                <a:ea typeface="Aptos" panose="020B0004020202020204" pitchFamily="34" charset="0"/>
                <a:cs typeface="Times New Roman" panose="02020603050405020304" pitchFamily="18" charset="0"/>
              </a:rPr>
              <a:t>Determine media types</a:t>
            </a:r>
            <a:r>
              <a:rPr lang="en-NG" sz="2400" kern="100" dirty="0">
                <a:effectLst/>
                <a:latin typeface="Aptos" panose="020B0004020202020204" pitchFamily="34" charset="0"/>
                <a:ea typeface="Aptos" panose="020B0004020202020204" pitchFamily="34" charset="0"/>
                <a:cs typeface="Times New Roman" panose="02020603050405020304" pitchFamily="18" charset="0"/>
              </a:rPr>
              <a:t>: Choose the appropriate media for delivering content, such as videos, presentations, interactive exercises, or printed materials.</a:t>
            </a:r>
          </a:p>
          <a:p>
            <a:pPr marL="342900" lvl="0" indent="-342900">
              <a:lnSpc>
                <a:spcPct val="115000"/>
              </a:lnSpc>
              <a:spcAft>
                <a:spcPts val="800"/>
              </a:spcAft>
              <a:buSzPts val="1000"/>
              <a:buFont typeface="Symbol" pitchFamily="2" charset="2"/>
              <a:buChar char=""/>
              <a:tabLst>
                <a:tab pos="457200" algn="l"/>
              </a:tabLst>
            </a:pPr>
            <a:r>
              <a:rPr lang="en-NG" sz="2400" b="1" kern="100" dirty="0">
                <a:effectLst/>
                <a:latin typeface="Aptos" panose="020B0004020202020204" pitchFamily="34" charset="0"/>
                <a:ea typeface="Aptos" panose="020B0004020202020204" pitchFamily="34" charset="0"/>
                <a:cs typeface="Times New Roman" panose="02020603050405020304" pitchFamily="18" charset="0"/>
              </a:rPr>
              <a:t>Plan for accessibility</a:t>
            </a:r>
            <a:r>
              <a:rPr lang="en-NG" sz="2400" kern="100" dirty="0">
                <a:effectLst/>
                <a:latin typeface="Aptos" panose="020B0004020202020204" pitchFamily="34" charset="0"/>
                <a:ea typeface="Aptos" panose="020B0004020202020204" pitchFamily="34" charset="0"/>
                <a:cs typeface="Times New Roman" panose="02020603050405020304" pitchFamily="18" charset="0"/>
              </a:rPr>
              <a:t>: Ensure the content is accessible to all learners, accounting for different learning styles, languages, and disabilities.</a:t>
            </a:r>
          </a:p>
          <a:p>
            <a:pPr marL="0" indent="0">
              <a:buNone/>
            </a:pPr>
            <a:endParaRPr lang="en-NG" dirty="0"/>
          </a:p>
        </p:txBody>
      </p:sp>
      <p:pic>
        <p:nvPicPr>
          <p:cNvPr id="5122" name="Picture 2" descr="Generated Image">
            <a:extLst>
              <a:ext uri="{FF2B5EF4-FFF2-40B4-BE49-F238E27FC236}">
                <a16:creationId xmlns:a16="http://schemas.microsoft.com/office/drawing/2014/main" id="{8B5B5419-93A5-C85A-3ED0-EBDC82BF5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62" y="1804987"/>
            <a:ext cx="3248026" cy="3248026"/>
          </a:xfrm>
          <a:prstGeom prst="teardrop">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D6E4F291-B827-712A-6EE6-DCCA94251991}"/>
              </a:ext>
            </a:extLst>
          </p:cNvPr>
          <p:cNvGrpSpPr/>
          <p:nvPr/>
        </p:nvGrpSpPr>
        <p:grpSpPr>
          <a:xfrm>
            <a:off x="4786312" y="6408440"/>
            <a:ext cx="2114551" cy="351986"/>
            <a:chOff x="4648200" y="6140889"/>
            <a:chExt cx="2552387" cy="555171"/>
          </a:xfrm>
        </p:grpSpPr>
        <p:pic>
          <p:nvPicPr>
            <p:cNvPr id="9" name="Picture 2" descr="YouTube launches new offshoot site ...">
              <a:extLst>
                <a:ext uri="{FF2B5EF4-FFF2-40B4-BE49-F238E27FC236}">
                  <a16:creationId xmlns:a16="http://schemas.microsoft.com/office/drawing/2014/main" id="{C97E43B4-FA52-DA28-6491-744864F442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6256550"/>
              <a:ext cx="647700" cy="3238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ome - The GitHub Blog">
              <a:extLst>
                <a:ext uri="{FF2B5EF4-FFF2-40B4-BE49-F238E27FC236}">
                  <a16:creationId xmlns:a16="http://schemas.microsoft.com/office/drawing/2014/main" id="{79C483A7-9B84-BEF6-3E2E-DE476A6F7E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5900" y="6140889"/>
              <a:ext cx="882660" cy="55517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D4BE214-429E-D0B5-A35F-6BE082B1308C}"/>
                </a:ext>
              </a:extLst>
            </p:cNvPr>
            <p:cNvSpPr txBox="1"/>
            <p:nvPr/>
          </p:nvSpPr>
          <p:spPr>
            <a:xfrm>
              <a:off x="5943600" y="6256550"/>
              <a:ext cx="1256987" cy="276999"/>
            </a:xfrm>
            <a:prstGeom prst="rect">
              <a:avLst/>
            </a:prstGeom>
            <a:noFill/>
          </p:spPr>
          <p:txBody>
            <a:bodyPr wrap="square" rtlCol="0">
              <a:spAutoFit/>
            </a:bodyPr>
            <a:lstStyle/>
            <a:p>
              <a:r>
                <a:rPr lang="en-NG" sz="1200" dirty="0"/>
                <a:t>Dr Genz</a:t>
              </a:r>
            </a:p>
          </p:txBody>
        </p:sp>
      </p:grpSp>
    </p:spTree>
    <p:extLst>
      <p:ext uri="{BB962C8B-B14F-4D97-AF65-F5344CB8AC3E}">
        <p14:creationId xmlns:p14="http://schemas.microsoft.com/office/powerpoint/2010/main" val="41454448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3|6.3"/>
</p:tagLst>
</file>

<file path=ppt/tags/tag2.xml><?xml version="1.0" encoding="utf-8"?>
<p:tagLst xmlns:a="http://schemas.openxmlformats.org/drawingml/2006/main" xmlns:r="http://schemas.openxmlformats.org/officeDocument/2006/relationships" xmlns:p="http://schemas.openxmlformats.org/presentationml/2006/main">
  <p:tag name="TIMING" val="|19.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1640</TotalTime>
  <Words>942</Words>
  <Application>Microsoft Macintosh PowerPoint</Application>
  <PresentationFormat>Widescreen</PresentationFormat>
  <Paragraphs>109</Paragraphs>
  <Slides>17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Aptos</vt:lpstr>
      <vt:lpstr>Aptos Display</vt:lpstr>
      <vt:lpstr>Arial</vt:lpstr>
      <vt:lpstr>Calibri</vt:lpstr>
      <vt:lpstr>Century</vt:lpstr>
      <vt:lpstr>Georgia</vt:lpstr>
      <vt:lpstr>Symbol</vt:lpstr>
      <vt:lpstr>Times New Roman</vt:lpstr>
      <vt:lpstr>Office Theme</vt:lpstr>
      <vt:lpstr>        THE ADDIE MODEL Pt 2 </vt:lpstr>
      <vt:lpstr>Learning objectives for the module  </vt:lpstr>
      <vt:lpstr>PowerPoint Presentation</vt:lpstr>
      <vt:lpstr>PowerPoint Presentation</vt:lpstr>
      <vt:lpstr>   Step 1. Create a Detailed Design Document  </vt:lpstr>
      <vt:lpstr>   Step 2. Develop Learning Objectives  </vt:lpstr>
      <vt:lpstr> STEP 3. Select Instructional Strategies </vt:lpstr>
      <vt:lpstr> STEP 4. Create the Course Structure </vt:lpstr>
      <vt:lpstr> STEP 5. Select Delivery Methods and Formats </vt:lpstr>
      <vt:lpstr> Step 6.  Design Assessments and Evaluations </vt:lpstr>
      <vt:lpstr> Step 7. Design Learning Materials </vt:lpstr>
      <vt:lpstr> Step 8. Develop Storyboards or Prototypes </vt:lpstr>
      <vt:lpstr>Step 9. Plan for Implementation </vt:lpstr>
      <vt:lpstr> Step 10. Obtain Approval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SEGURIDAD DE DINERO</dc:creator>
  <cp:lastModifiedBy>SEGURIDAD DE DINERO</cp:lastModifiedBy>
  <cp:revision>21</cp:revision>
  <dcterms:created xsi:type="dcterms:W3CDTF">2024-09-25T19:48:10Z</dcterms:created>
  <dcterms:modified xsi:type="dcterms:W3CDTF">2024-10-15T11:57:59Z</dcterms:modified>
</cp:coreProperties>
</file>